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7" r:id="rId2"/>
    <p:sldId id="258" r:id="rId3"/>
    <p:sldId id="289" r:id="rId4"/>
    <p:sldId id="273" r:id="rId5"/>
    <p:sldId id="277" r:id="rId6"/>
    <p:sldId id="278" r:id="rId7"/>
    <p:sldId id="260" r:id="rId8"/>
    <p:sldId id="261" r:id="rId9"/>
    <p:sldId id="279" r:id="rId10"/>
    <p:sldId id="283" r:id="rId11"/>
    <p:sldId id="262" r:id="rId12"/>
    <p:sldId id="264" r:id="rId13"/>
    <p:sldId id="288" r:id="rId14"/>
    <p:sldId id="265" r:id="rId15"/>
    <p:sldId id="280" r:id="rId16"/>
    <p:sldId id="281" r:id="rId17"/>
    <p:sldId id="285" r:id="rId18"/>
    <p:sldId id="263" r:id="rId19"/>
    <p:sldId id="269" r:id="rId20"/>
    <p:sldId id="270" r:id="rId21"/>
    <p:sldId id="271" r:id="rId22"/>
    <p:sldId id="287" r:id="rId23"/>
    <p:sldId id="268" r:id="rId24"/>
    <p:sldId id="272" r:id="rId25"/>
    <p:sldId id="290" r:id="rId26"/>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77091" autoAdjust="0"/>
  </p:normalViewPr>
  <p:slideViewPr>
    <p:cSldViewPr snapToGrid="0">
      <p:cViewPr>
        <p:scale>
          <a:sx n="60" d="100"/>
          <a:sy n="60" d="100"/>
        </p:scale>
        <p:origin x="1140" y="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E0E397-706C-4917-914A-2AAA7FB819E6}" type="doc">
      <dgm:prSet loTypeId="urn:microsoft.com/office/officeart/2005/8/layout/radial5" loCatId="cycle" qsTypeId="urn:microsoft.com/office/officeart/2005/8/quickstyle/simple3" qsCatId="simple" csTypeId="urn:microsoft.com/office/officeart/2005/8/colors/accent1_2" csCatId="accent1" phldr="1"/>
      <dgm:spPr/>
      <dgm:t>
        <a:bodyPr/>
        <a:lstStyle/>
        <a:p>
          <a:endParaRPr lang="es-EC"/>
        </a:p>
      </dgm:t>
    </dgm:pt>
    <dgm:pt modelId="{363FF411-39AF-442C-A2B8-4DD045FBF09B}">
      <dgm:prSet phldrT="[Texto]" custT="1"/>
      <dgm:spPr/>
      <dgm:t>
        <a:bodyPr/>
        <a:lstStyle/>
        <a:p>
          <a:r>
            <a:rPr lang="es-EC" sz="1600" b="1" dirty="0" smtClean="0"/>
            <a:t>Enfermedades </a:t>
          </a:r>
          <a:r>
            <a:rPr lang="es-EC" sz="1600" b="1" dirty="0" err="1" smtClean="0"/>
            <a:t>neuro</a:t>
          </a:r>
          <a:r>
            <a:rPr lang="es-EC" sz="1600" b="1" dirty="0" smtClean="0"/>
            <a:t> psiquiátricas </a:t>
          </a:r>
          <a:r>
            <a:rPr lang="es-EC" sz="1600" b="1" dirty="0" err="1" smtClean="0"/>
            <a:t>discapacitantes</a:t>
          </a:r>
          <a:endParaRPr lang="es-EC" sz="1600" b="1" dirty="0"/>
        </a:p>
      </dgm:t>
    </dgm:pt>
    <dgm:pt modelId="{0E0AB730-4E2D-43A3-B720-51448847AA85}" type="parTrans" cxnId="{E7CD718B-9B66-4D85-929E-62FE184FB6C3}">
      <dgm:prSet/>
      <dgm:spPr/>
      <dgm:t>
        <a:bodyPr/>
        <a:lstStyle/>
        <a:p>
          <a:endParaRPr lang="es-EC"/>
        </a:p>
      </dgm:t>
    </dgm:pt>
    <dgm:pt modelId="{678821FB-91D8-4C10-9023-FCC093E4C9BC}" type="sibTrans" cxnId="{E7CD718B-9B66-4D85-929E-62FE184FB6C3}">
      <dgm:prSet/>
      <dgm:spPr/>
      <dgm:t>
        <a:bodyPr/>
        <a:lstStyle/>
        <a:p>
          <a:endParaRPr lang="es-EC"/>
        </a:p>
      </dgm:t>
    </dgm:pt>
    <dgm:pt modelId="{E5F6A8A7-4505-492C-A5B9-B0D9662B4A32}">
      <dgm:prSet phldrT="[Texto]" custT="1"/>
      <dgm:spPr/>
      <dgm:t>
        <a:bodyPr/>
        <a:lstStyle/>
        <a:p>
          <a:r>
            <a:rPr lang="es-EC" sz="2800" b="0" dirty="0" smtClean="0"/>
            <a:t>Pacientes </a:t>
          </a:r>
          <a:endParaRPr lang="es-EC" sz="2800" b="0" dirty="0"/>
        </a:p>
      </dgm:t>
    </dgm:pt>
    <dgm:pt modelId="{BD1CE6D6-A935-4595-B54B-221F350924BE}" type="parTrans" cxnId="{FC9AA434-3F64-416F-B2CE-DA051FD9FC2A}">
      <dgm:prSet/>
      <dgm:spPr/>
      <dgm:t>
        <a:bodyPr/>
        <a:lstStyle/>
        <a:p>
          <a:endParaRPr lang="es-EC"/>
        </a:p>
      </dgm:t>
    </dgm:pt>
    <dgm:pt modelId="{C68D9196-749E-45E3-94B5-F53C3FB4BFF6}" type="sibTrans" cxnId="{FC9AA434-3F64-416F-B2CE-DA051FD9FC2A}">
      <dgm:prSet/>
      <dgm:spPr/>
      <dgm:t>
        <a:bodyPr/>
        <a:lstStyle/>
        <a:p>
          <a:endParaRPr lang="es-EC"/>
        </a:p>
      </dgm:t>
    </dgm:pt>
    <dgm:pt modelId="{FE7456D2-913C-4DD7-8D88-663925A9A8E4}">
      <dgm:prSet phldrT="[Texto]" custT="1"/>
      <dgm:spPr/>
      <dgm:t>
        <a:bodyPr/>
        <a:lstStyle/>
        <a:p>
          <a:r>
            <a:rPr lang="es-EC" sz="2800" b="0" dirty="0" smtClean="0"/>
            <a:t>Médicos</a:t>
          </a:r>
          <a:endParaRPr lang="es-EC" sz="2800" b="0" dirty="0"/>
        </a:p>
      </dgm:t>
    </dgm:pt>
    <dgm:pt modelId="{9F62DE71-885A-46F1-B15B-6D9BA8D9992F}" type="parTrans" cxnId="{9EF67C1C-454A-4068-8B8E-8C04F4C901B0}">
      <dgm:prSet/>
      <dgm:spPr/>
      <dgm:t>
        <a:bodyPr/>
        <a:lstStyle/>
        <a:p>
          <a:endParaRPr lang="es-EC"/>
        </a:p>
      </dgm:t>
    </dgm:pt>
    <dgm:pt modelId="{C51D6767-D2F0-47C4-8928-CAE4E0D695BD}" type="sibTrans" cxnId="{9EF67C1C-454A-4068-8B8E-8C04F4C901B0}">
      <dgm:prSet/>
      <dgm:spPr/>
      <dgm:t>
        <a:bodyPr/>
        <a:lstStyle/>
        <a:p>
          <a:endParaRPr lang="es-EC"/>
        </a:p>
      </dgm:t>
    </dgm:pt>
    <dgm:pt modelId="{280A079E-0DF9-4244-82CF-2EEDE0730532}">
      <dgm:prSet phldrT="[Texto]" custT="1"/>
      <dgm:spPr/>
      <dgm:t>
        <a:bodyPr/>
        <a:lstStyle/>
        <a:p>
          <a:r>
            <a:rPr lang="es-EC" sz="2800" b="0" dirty="0" smtClean="0"/>
            <a:t>Familia </a:t>
          </a:r>
          <a:endParaRPr lang="es-EC" sz="2800" b="0" dirty="0"/>
        </a:p>
      </dgm:t>
    </dgm:pt>
    <dgm:pt modelId="{9A427F0F-9579-4CB6-BE87-C683D5B807F0}" type="parTrans" cxnId="{A781A2CA-D71A-4AEA-9C8E-6ACE902908CB}">
      <dgm:prSet/>
      <dgm:spPr/>
      <dgm:t>
        <a:bodyPr/>
        <a:lstStyle/>
        <a:p>
          <a:endParaRPr lang="es-EC"/>
        </a:p>
      </dgm:t>
    </dgm:pt>
    <dgm:pt modelId="{59306472-7B0A-40E8-A362-C6C412E7BB19}" type="sibTrans" cxnId="{A781A2CA-D71A-4AEA-9C8E-6ACE902908CB}">
      <dgm:prSet/>
      <dgm:spPr/>
      <dgm:t>
        <a:bodyPr/>
        <a:lstStyle/>
        <a:p>
          <a:endParaRPr lang="es-EC"/>
        </a:p>
      </dgm:t>
    </dgm:pt>
    <dgm:pt modelId="{110C2B38-66CB-4E88-BC2D-F9269C985772}" type="pres">
      <dgm:prSet presAssocID="{DFE0E397-706C-4917-914A-2AAA7FB819E6}" presName="Name0" presStyleCnt="0">
        <dgm:presLayoutVars>
          <dgm:chMax val="1"/>
          <dgm:dir/>
          <dgm:animLvl val="ctr"/>
          <dgm:resizeHandles val="exact"/>
        </dgm:presLayoutVars>
      </dgm:prSet>
      <dgm:spPr/>
      <dgm:t>
        <a:bodyPr/>
        <a:lstStyle/>
        <a:p>
          <a:endParaRPr lang="es-ES"/>
        </a:p>
      </dgm:t>
    </dgm:pt>
    <dgm:pt modelId="{D79CF8AE-DD3D-4D8C-A7AD-8925F22C0A5B}" type="pres">
      <dgm:prSet presAssocID="{363FF411-39AF-442C-A2B8-4DD045FBF09B}" presName="centerShape" presStyleLbl="node0" presStyleIdx="0" presStyleCnt="1"/>
      <dgm:spPr/>
      <dgm:t>
        <a:bodyPr/>
        <a:lstStyle/>
        <a:p>
          <a:endParaRPr lang="es-EC"/>
        </a:p>
      </dgm:t>
    </dgm:pt>
    <dgm:pt modelId="{75FF8B5B-5E9B-407C-84F4-CD3FC4FBD097}" type="pres">
      <dgm:prSet presAssocID="{BD1CE6D6-A935-4595-B54B-221F350924BE}" presName="parTrans" presStyleLbl="sibTrans2D1" presStyleIdx="0" presStyleCnt="3"/>
      <dgm:spPr/>
      <dgm:t>
        <a:bodyPr/>
        <a:lstStyle/>
        <a:p>
          <a:endParaRPr lang="es-ES"/>
        </a:p>
      </dgm:t>
    </dgm:pt>
    <dgm:pt modelId="{E79487CC-BBCF-4808-BB2A-325B22FAD798}" type="pres">
      <dgm:prSet presAssocID="{BD1CE6D6-A935-4595-B54B-221F350924BE}" presName="connectorText" presStyleLbl="sibTrans2D1" presStyleIdx="0" presStyleCnt="3"/>
      <dgm:spPr/>
      <dgm:t>
        <a:bodyPr/>
        <a:lstStyle/>
        <a:p>
          <a:endParaRPr lang="es-ES"/>
        </a:p>
      </dgm:t>
    </dgm:pt>
    <dgm:pt modelId="{E7ABADBF-9D5A-4040-9A35-49233C26DCE9}" type="pres">
      <dgm:prSet presAssocID="{E5F6A8A7-4505-492C-A5B9-B0D9662B4A32}" presName="node" presStyleLbl="node1" presStyleIdx="0" presStyleCnt="3">
        <dgm:presLayoutVars>
          <dgm:bulletEnabled val="1"/>
        </dgm:presLayoutVars>
      </dgm:prSet>
      <dgm:spPr/>
      <dgm:t>
        <a:bodyPr/>
        <a:lstStyle/>
        <a:p>
          <a:endParaRPr lang="es-ES"/>
        </a:p>
      </dgm:t>
    </dgm:pt>
    <dgm:pt modelId="{3112B81D-3758-483E-A6AC-18A891C873BF}" type="pres">
      <dgm:prSet presAssocID="{9F62DE71-885A-46F1-B15B-6D9BA8D9992F}" presName="parTrans" presStyleLbl="sibTrans2D1" presStyleIdx="1" presStyleCnt="3"/>
      <dgm:spPr/>
      <dgm:t>
        <a:bodyPr/>
        <a:lstStyle/>
        <a:p>
          <a:endParaRPr lang="es-ES"/>
        </a:p>
      </dgm:t>
    </dgm:pt>
    <dgm:pt modelId="{31771C0E-D43C-421D-842A-47F94146AFCE}" type="pres">
      <dgm:prSet presAssocID="{9F62DE71-885A-46F1-B15B-6D9BA8D9992F}" presName="connectorText" presStyleLbl="sibTrans2D1" presStyleIdx="1" presStyleCnt="3"/>
      <dgm:spPr/>
      <dgm:t>
        <a:bodyPr/>
        <a:lstStyle/>
        <a:p>
          <a:endParaRPr lang="es-ES"/>
        </a:p>
      </dgm:t>
    </dgm:pt>
    <dgm:pt modelId="{55EE42C1-B269-4526-8DD3-F01DE4C25A14}" type="pres">
      <dgm:prSet presAssocID="{FE7456D2-913C-4DD7-8D88-663925A9A8E4}" presName="node" presStyleLbl="node1" presStyleIdx="1" presStyleCnt="3">
        <dgm:presLayoutVars>
          <dgm:bulletEnabled val="1"/>
        </dgm:presLayoutVars>
      </dgm:prSet>
      <dgm:spPr/>
      <dgm:t>
        <a:bodyPr/>
        <a:lstStyle/>
        <a:p>
          <a:endParaRPr lang="es-EC"/>
        </a:p>
      </dgm:t>
    </dgm:pt>
    <dgm:pt modelId="{635CFB1C-DDB3-4E5C-95B9-182B47B3D012}" type="pres">
      <dgm:prSet presAssocID="{9A427F0F-9579-4CB6-BE87-C683D5B807F0}" presName="parTrans" presStyleLbl="sibTrans2D1" presStyleIdx="2" presStyleCnt="3"/>
      <dgm:spPr/>
      <dgm:t>
        <a:bodyPr/>
        <a:lstStyle/>
        <a:p>
          <a:endParaRPr lang="es-ES"/>
        </a:p>
      </dgm:t>
    </dgm:pt>
    <dgm:pt modelId="{4C1FC5FF-33E0-4C71-ACA5-3E27A0FFF894}" type="pres">
      <dgm:prSet presAssocID="{9A427F0F-9579-4CB6-BE87-C683D5B807F0}" presName="connectorText" presStyleLbl="sibTrans2D1" presStyleIdx="2" presStyleCnt="3"/>
      <dgm:spPr/>
      <dgm:t>
        <a:bodyPr/>
        <a:lstStyle/>
        <a:p>
          <a:endParaRPr lang="es-ES"/>
        </a:p>
      </dgm:t>
    </dgm:pt>
    <dgm:pt modelId="{82FEF529-A166-4A26-902F-E999A6D2D1B5}" type="pres">
      <dgm:prSet presAssocID="{280A079E-0DF9-4244-82CF-2EEDE0730532}" presName="node" presStyleLbl="node1" presStyleIdx="2" presStyleCnt="3">
        <dgm:presLayoutVars>
          <dgm:bulletEnabled val="1"/>
        </dgm:presLayoutVars>
      </dgm:prSet>
      <dgm:spPr/>
      <dgm:t>
        <a:bodyPr/>
        <a:lstStyle/>
        <a:p>
          <a:endParaRPr lang="es-ES"/>
        </a:p>
      </dgm:t>
    </dgm:pt>
  </dgm:ptLst>
  <dgm:cxnLst>
    <dgm:cxn modelId="{FC9AA434-3F64-416F-B2CE-DA051FD9FC2A}" srcId="{363FF411-39AF-442C-A2B8-4DD045FBF09B}" destId="{E5F6A8A7-4505-492C-A5B9-B0D9662B4A32}" srcOrd="0" destOrd="0" parTransId="{BD1CE6D6-A935-4595-B54B-221F350924BE}" sibTransId="{C68D9196-749E-45E3-94B5-F53C3FB4BFF6}"/>
    <dgm:cxn modelId="{E7CD718B-9B66-4D85-929E-62FE184FB6C3}" srcId="{DFE0E397-706C-4917-914A-2AAA7FB819E6}" destId="{363FF411-39AF-442C-A2B8-4DD045FBF09B}" srcOrd="0" destOrd="0" parTransId="{0E0AB730-4E2D-43A3-B720-51448847AA85}" sibTransId="{678821FB-91D8-4C10-9023-FCC093E4C9BC}"/>
    <dgm:cxn modelId="{A781A2CA-D71A-4AEA-9C8E-6ACE902908CB}" srcId="{363FF411-39AF-442C-A2B8-4DD045FBF09B}" destId="{280A079E-0DF9-4244-82CF-2EEDE0730532}" srcOrd="2" destOrd="0" parTransId="{9A427F0F-9579-4CB6-BE87-C683D5B807F0}" sibTransId="{59306472-7B0A-40E8-A362-C6C412E7BB19}"/>
    <dgm:cxn modelId="{CECC99C6-07E1-443F-B30F-4D94E3B3F1D8}" type="presOf" srcId="{BD1CE6D6-A935-4595-B54B-221F350924BE}" destId="{E79487CC-BBCF-4808-BB2A-325B22FAD798}" srcOrd="1" destOrd="0" presId="urn:microsoft.com/office/officeart/2005/8/layout/radial5"/>
    <dgm:cxn modelId="{EA9B9209-0279-4C67-A66F-26974F292B9C}" type="presOf" srcId="{280A079E-0DF9-4244-82CF-2EEDE0730532}" destId="{82FEF529-A166-4A26-902F-E999A6D2D1B5}" srcOrd="0" destOrd="0" presId="urn:microsoft.com/office/officeart/2005/8/layout/radial5"/>
    <dgm:cxn modelId="{9EF67C1C-454A-4068-8B8E-8C04F4C901B0}" srcId="{363FF411-39AF-442C-A2B8-4DD045FBF09B}" destId="{FE7456D2-913C-4DD7-8D88-663925A9A8E4}" srcOrd="1" destOrd="0" parTransId="{9F62DE71-885A-46F1-B15B-6D9BA8D9992F}" sibTransId="{C51D6767-D2F0-47C4-8928-CAE4E0D695BD}"/>
    <dgm:cxn modelId="{294EDF5D-B6A6-4134-93D9-4A0A6FC9433C}" type="presOf" srcId="{9A427F0F-9579-4CB6-BE87-C683D5B807F0}" destId="{4C1FC5FF-33E0-4C71-ACA5-3E27A0FFF894}" srcOrd="1" destOrd="0" presId="urn:microsoft.com/office/officeart/2005/8/layout/radial5"/>
    <dgm:cxn modelId="{452EA850-A022-414D-943F-0831A31542B8}" type="presOf" srcId="{DFE0E397-706C-4917-914A-2AAA7FB819E6}" destId="{110C2B38-66CB-4E88-BC2D-F9269C985772}" srcOrd="0" destOrd="0" presId="urn:microsoft.com/office/officeart/2005/8/layout/radial5"/>
    <dgm:cxn modelId="{83C74874-9DB1-493A-829B-6083AB16530F}" type="presOf" srcId="{9F62DE71-885A-46F1-B15B-6D9BA8D9992F}" destId="{31771C0E-D43C-421D-842A-47F94146AFCE}" srcOrd="1" destOrd="0" presId="urn:microsoft.com/office/officeart/2005/8/layout/radial5"/>
    <dgm:cxn modelId="{82438BA9-504F-488D-8CDA-A36BF2873D5E}" type="presOf" srcId="{9A427F0F-9579-4CB6-BE87-C683D5B807F0}" destId="{635CFB1C-DDB3-4E5C-95B9-182B47B3D012}" srcOrd="0" destOrd="0" presId="urn:microsoft.com/office/officeart/2005/8/layout/radial5"/>
    <dgm:cxn modelId="{E787328D-7984-4E52-BB26-0E2BBCA25E58}" type="presOf" srcId="{BD1CE6D6-A935-4595-B54B-221F350924BE}" destId="{75FF8B5B-5E9B-407C-84F4-CD3FC4FBD097}" srcOrd="0" destOrd="0" presId="urn:microsoft.com/office/officeart/2005/8/layout/radial5"/>
    <dgm:cxn modelId="{1A0123AD-66ED-4BAF-ADE2-EE19F23617A6}" type="presOf" srcId="{E5F6A8A7-4505-492C-A5B9-B0D9662B4A32}" destId="{E7ABADBF-9D5A-4040-9A35-49233C26DCE9}" srcOrd="0" destOrd="0" presId="urn:microsoft.com/office/officeart/2005/8/layout/radial5"/>
    <dgm:cxn modelId="{F0FBD123-47A0-479F-B07C-1722A87B6794}" type="presOf" srcId="{9F62DE71-885A-46F1-B15B-6D9BA8D9992F}" destId="{3112B81D-3758-483E-A6AC-18A891C873BF}" srcOrd="0" destOrd="0" presId="urn:microsoft.com/office/officeart/2005/8/layout/radial5"/>
    <dgm:cxn modelId="{B8C6768A-8F50-42F2-908B-BE50A980DCEF}" type="presOf" srcId="{FE7456D2-913C-4DD7-8D88-663925A9A8E4}" destId="{55EE42C1-B269-4526-8DD3-F01DE4C25A14}" srcOrd="0" destOrd="0" presId="urn:microsoft.com/office/officeart/2005/8/layout/radial5"/>
    <dgm:cxn modelId="{940A6CC5-3A29-4C8B-AFF5-3680673E51A6}" type="presOf" srcId="{363FF411-39AF-442C-A2B8-4DD045FBF09B}" destId="{D79CF8AE-DD3D-4D8C-A7AD-8925F22C0A5B}" srcOrd="0" destOrd="0" presId="urn:microsoft.com/office/officeart/2005/8/layout/radial5"/>
    <dgm:cxn modelId="{DBE55DDA-1C79-4EC9-B4D4-1B30E0003E24}" type="presParOf" srcId="{110C2B38-66CB-4E88-BC2D-F9269C985772}" destId="{D79CF8AE-DD3D-4D8C-A7AD-8925F22C0A5B}" srcOrd="0" destOrd="0" presId="urn:microsoft.com/office/officeart/2005/8/layout/radial5"/>
    <dgm:cxn modelId="{A971E97F-262D-480F-97F6-A2C03A7698A9}" type="presParOf" srcId="{110C2B38-66CB-4E88-BC2D-F9269C985772}" destId="{75FF8B5B-5E9B-407C-84F4-CD3FC4FBD097}" srcOrd="1" destOrd="0" presId="urn:microsoft.com/office/officeart/2005/8/layout/radial5"/>
    <dgm:cxn modelId="{172EB28A-BA16-47FF-BD2D-8C594D0884EC}" type="presParOf" srcId="{75FF8B5B-5E9B-407C-84F4-CD3FC4FBD097}" destId="{E79487CC-BBCF-4808-BB2A-325B22FAD798}" srcOrd="0" destOrd="0" presId="urn:microsoft.com/office/officeart/2005/8/layout/radial5"/>
    <dgm:cxn modelId="{13283A22-85C9-4758-9FD0-2AEFD5D94DE7}" type="presParOf" srcId="{110C2B38-66CB-4E88-BC2D-F9269C985772}" destId="{E7ABADBF-9D5A-4040-9A35-49233C26DCE9}" srcOrd="2" destOrd="0" presId="urn:microsoft.com/office/officeart/2005/8/layout/radial5"/>
    <dgm:cxn modelId="{5C16E751-8929-4D20-8462-ABB65583AB63}" type="presParOf" srcId="{110C2B38-66CB-4E88-BC2D-F9269C985772}" destId="{3112B81D-3758-483E-A6AC-18A891C873BF}" srcOrd="3" destOrd="0" presId="urn:microsoft.com/office/officeart/2005/8/layout/radial5"/>
    <dgm:cxn modelId="{94DA9A0D-309F-43B3-9F90-3621D33CDD76}" type="presParOf" srcId="{3112B81D-3758-483E-A6AC-18A891C873BF}" destId="{31771C0E-D43C-421D-842A-47F94146AFCE}" srcOrd="0" destOrd="0" presId="urn:microsoft.com/office/officeart/2005/8/layout/radial5"/>
    <dgm:cxn modelId="{3CE7C11A-750E-4D9E-AA76-4E9DD94F4708}" type="presParOf" srcId="{110C2B38-66CB-4E88-BC2D-F9269C985772}" destId="{55EE42C1-B269-4526-8DD3-F01DE4C25A14}" srcOrd="4" destOrd="0" presId="urn:microsoft.com/office/officeart/2005/8/layout/radial5"/>
    <dgm:cxn modelId="{55F7C9E5-C28B-4275-B1B5-EAFC52F91477}" type="presParOf" srcId="{110C2B38-66CB-4E88-BC2D-F9269C985772}" destId="{635CFB1C-DDB3-4E5C-95B9-182B47B3D012}" srcOrd="5" destOrd="0" presId="urn:microsoft.com/office/officeart/2005/8/layout/radial5"/>
    <dgm:cxn modelId="{3ED70755-5EB8-437D-95F7-DBAC11E68FFD}" type="presParOf" srcId="{635CFB1C-DDB3-4E5C-95B9-182B47B3D012}" destId="{4C1FC5FF-33E0-4C71-ACA5-3E27A0FFF894}" srcOrd="0" destOrd="0" presId="urn:microsoft.com/office/officeart/2005/8/layout/radial5"/>
    <dgm:cxn modelId="{5E0E2EBB-FDB6-4FEF-8C8F-3E8052BAE0E6}" type="presParOf" srcId="{110C2B38-66CB-4E88-BC2D-F9269C985772}" destId="{82FEF529-A166-4A26-902F-E999A6D2D1B5}" srcOrd="6" destOrd="0" presId="urn:microsoft.com/office/officeart/2005/8/layout/radial5"/>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1697B0D-45AE-4AA9-ABCC-FFDBDDAD22E4}"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s-EC"/>
        </a:p>
      </dgm:t>
    </dgm:pt>
    <dgm:pt modelId="{80112C9C-93DA-4EBF-9B43-03489A995BBE}">
      <dgm:prSet phldrT="[Texto]"/>
      <dgm:spPr/>
      <dgm:t>
        <a:bodyPr/>
        <a:lstStyle/>
        <a:p>
          <a:r>
            <a:rPr lang="es-EC" dirty="0" smtClean="0"/>
            <a:t>Carácter interdisciplinario en el terreno de la investigación </a:t>
          </a:r>
          <a:endParaRPr lang="es-EC" dirty="0"/>
        </a:p>
      </dgm:t>
    </dgm:pt>
    <dgm:pt modelId="{1B5A89FC-3D60-4955-853D-AD4D0C3140A9}" type="parTrans" cxnId="{532E93F4-FA72-4396-870C-1F6F431C5414}">
      <dgm:prSet/>
      <dgm:spPr/>
      <dgm:t>
        <a:bodyPr/>
        <a:lstStyle/>
        <a:p>
          <a:endParaRPr lang="es-EC"/>
        </a:p>
      </dgm:t>
    </dgm:pt>
    <dgm:pt modelId="{D513EC72-1248-4074-B207-7894A562A310}" type="sibTrans" cxnId="{532E93F4-FA72-4396-870C-1F6F431C5414}">
      <dgm:prSet/>
      <dgm:spPr/>
      <dgm:t>
        <a:bodyPr/>
        <a:lstStyle/>
        <a:p>
          <a:endParaRPr lang="es-EC"/>
        </a:p>
      </dgm:t>
    </dgm:pt>
    <dgm:pt modelId="{0D44EB62-9490-401A-AD88-5751ADEA9071}">
      <dgm:prSet phldrT="[Texto]"/>
      <dgm:spPr/>
      <dgm:t>
        <a:bodyPr/>
        <a:lstStyle/>
        <a:p>
          <a:r>
            <a:rPr lang="es-EC" dirty="0" smtClean="0"/>
            <a:t>La convergencia de la neurociencia y bioética: Objetividad </a:t>
          </a:r>
          <a:r>
            <a:rPr lang="es-EC" dirty="0" err="1" smtClean="0"/>
            <a:t>neurocientífica</a:t>
          </a:r>
          <a:r>
            <a:rPr lang="es-EC" dirty="0" smtClean="0"/>
            <a:t> </a:t>
          </a:r>
          <a:endParaRPr lang="es-EC" dirty="0"/>
        </a:p>
      </dgm:t>
    </dgm:pt>
    <dgm:pt modelId="{99623A21-EE07-4982-B679-EF8C1CC43CAE}" type="parTrans" cxnId="{85218B4B-9B58-42C6-B7E5-EEEA98019E13}">
      <dgm:prSet/>
      <dgm:spPr/>
      <dgm:t>
        <a:bodyPr/>
        <a:lstStyle/>
        <a:p>
          <a:endParaRPr lang="es-EC"/>
        </a:p>
      </dgm:t>
    </dgm:pt>
    <dgm:pt modelId="{3661D9C4-A668-49F2-9224-E8505D0A2B29}" type="sibTrans" cxnId="{85218B4B-9B58-42C6-B7E5-EEEA98019E13}">
      <dgm:prSet/>
      <dgm:spPr/>
      <dgm:t>
        <a:bodyPr/>
        <a:lstStyle/>
        <a:p>
          <a:endParaRPr lang="es-EC"/>
        </a:p>
      </dgm:t>
    </dgm:pt>
    <dgm:pt modelId="{482A8D26-1B2C-46FF-BEDE-9596E19287F5}">
      <dgm:prSet phldrT="[Texto]"/>
      <dgm:spPr/>
      <dgm:t>
        <a:bodyPr/>
        <a:lstStyle/>
        <a:p>
          <a:r>
            <a:rPr lang="es-EC" dirty="0" smtClean="0"/>
            <a:t>La convergencia de la neurociencia y la filosofía: consideraciones epistemológicas y ontológicas </a:t>
          </a:r>
          <a:endParaRPr lang="es-EC" dirty="0"/>
        </a:p>
      </dgm:t>
    </dgm:pt>
    <dgm:pt modelId="{A9278ED6-9581-4D20-9CC5-49AB68AFD370}" type="parTrans" cxnId="{EA11BD64-4451-4CAD-BAC9-3BA1632AD507}">
      <dgm:prSet/>
      <dgm:spPr/>
      <dgm:t>
        <a:bodyPr/>
        <a:lstStyle/>
        <a:p>
          <a:endParaRPr lang="es-EC"/>
        </a:p>
      </dgm:t>
    </dgm:pt>
    <dgm:pt modelId="{BD19A2B3-0E94-4AB7-BBCF-F3EC95E455CA}" type="sibTrans" cxnId="{EA11BD64-4451-4CAD-BAC9-3BA1632AD507}">
      <dgm:prSet/>
      <dgm:spPr/>
      <dgm:t>
        <a:bodyPr/>
        <a:lstStyle/>
        <a:p>
          <a:endParaRPr lang="es-EC"/>
        </a:p>
      </dgm:t>
    </dgm:pt>
    <dgm:pt modelId="{9B5A8D3E-0CD6-4903-8807-EB4595F4A68A}" type="pres">
      <dgm:prSet presAssocID="{C1697B0D-45AE-4AA9-ABCC-FFDBDDAD22E4}" presName="Name0" presStyleCnt="0">
        <dgm:presLayoutVars>
          <dgm:chMax val="7"/>
          <dgm:chPref val="7"/>
          <dgm:dir/>
        </dgm:presLayoutVars>
      </dgm:prSet>
      <dgm:spPr/>
      <dgm:t>
        <a:bodyPr/>
        <a:lstStyle/>
        <a:p>
          <a:endParaRPr lang="es-ES"/>
        </a:p>
      </dgm:t>
    </dgm:pt>
    <dgm:pt modelId="{3C18EF18-3690-4126-BB48-B0B92645D4F0}" type="pres">
      <dgm:prSet presAssocID="{C1697B0D-45AE-4AA9-ABCC-FFDBDDAD22E4}" presName="Name1" presStyleCnt="0"/>
      <dgm:spPr/>
    </dgm:pt>
    <dgm:pt modelId="{1E36A4C9-A78C-4A31-BDCA-EE9D2A7E1E9B}" type="pres">
      <dgm:prSet presAssocID="{C1697B0D-45AE-4AA9-ABCC-FFDBDDAD22E4}" presName="cycle" presStyleCnt="0"/>
      <dgm:spPr/>
    </dgm:pt>
    <dgm:pt modelId="{05AD46D1-5A1D-44F3-A82D-22CFEB609DBF}" type="pres">
      <dgm:prSet presAssocID="{C1697B0D-45AE-4AA9-ABCC-FFDBDDAD22E4}" presName="srcNode" presStyleLbl="node1" presStyleIdx="0" presStyleCnt="3"/>
      <dgm:spPr/>
    </dgm:pt>
    <dgm:pt modelId="{7216D154-0D3A-4502-9B34-3667DFD3E50E}" type="pres">
      <dgm:prSet presAssocID="{C1697B0D-45AE-4AA9-ABCC-FFDBDDAD22E4}" presName="conn" presStyleLbl="parChTrans1D2" presStyleIdx="0" presStyleCnt="1"/>
      <dgm:spPr/>
      <dgm:t>
        <a:bodyPr/>
        <a:lstStyle/>
        <a:p>
          <a:endParaRPr lang="es-ES"/>
        </a:p>
      </dgm:t>
    </dgm:pt>
    <dgm:pt modelId="{01DC5846-BBC6-4803-A0DE-64C8109C855D}" type="pres">
      <dgm:prSet presAssocID="{C1697B0D-45AE-4AA9-ABCC-FFDBDDAD22E4}" presName="extraNode" presStyleLbl="node1" presStyleIdx="0" presStyleCnt="3"/>
      <dgm:spPr/>
    </dgm:pt>
    <dgm:pt modelId="{896B95B9-FE00-43B4-87AD-57DC18509D7E}" type="pres">
      <dgm:prSet presAssocID="{C1697B0D-45AE-4AA9-ABCC-FFDBDDAD22E4}" presName="dstNode" presStyleLbl="node1" presStyleIdx="0" presStyleCnt="3"/>
      <dgm:spPr/>
    </dgm:pt>
    <dgm:pt modelId="{9EEA7A8D-EC72-46DF-A31D-655506AF051C}" type="pres">
      <dgm:prSet presAssocID="{80112C9C-93DA-4EBF-9B43-03489A995BBE}" presName="text_1" presStyleLbl="node1" presStyleIdx="0" presStyleCnt="3">
        <dgm:presLayoutVars>
          <dgm:bulletEnabled val="1"/>
        </dgm:presLayoutVars>
      </dgm:prSet>
      <dgm:spPr/>
      <dgm:t>
        <a:bodyPr/>
        <a:lstStyle/>
        <a:p>
          <a:endParaRPr lang="es-EC"/>
        </a:p>
      </dgm:t>
    </dgm:pt>
    <dgm:pt modelId="{50CCBFF1-3D8B-4DFD-8AA3-D6E93326DB34}" type="pres">
      <dgm:prSet presAssocID="{80112C9C-93DA-4EBF-9B43-03489A995BBE}" presName="accent_1" presStyleCnt="0"/>
      <dgm:spPr/>
    </dgm:pt>
    <dgm:pt modelId="{D3592515-23E6-4C2F-BD7E-87863A447699}" type="pres">
      <dgm:prSet presAssocID="{80112C9C-93DA-4EBF-9B43-03489A995BBE}" presName="accentRepeatNode" presStyleLbl="solidFgAcc1" presStyleIdx="0" presStyleCnt="3"/>
      <dgm:spPr/>
    </dgm:pt>
    <dgm:pt modelId="{477C6F28-9EC8-4D58-9893-DEAA686B3901}" type="pres">
      <dgm:prSet presAssocID="{0D44EB62-9490-401A-AD88-5751ADEA9071}" presName="text_2" presStyleLbl="node1" presStyleIdx="1" presStyleCnt="3">
        <dgm:presLayoutVars>
          <dgm:bulletEnabled val="1"/>
        </dgm:presLayoutVars>
      </dgm:prSet>
      <dgm:spPr/>
      <dgm:t>
        <a:bodyPr/>
        <a:lstStyle/>
        <a:p>
          <a:endParaRPr lang="es-EC"/>
        </a:p>
      </dgm:t>
    </dgm:pt>
    <dgm:pt modelId="{4EA66ABF-B00E-4CD9-845A-36E6364C917B}" type="pres">
      <dgm:prSet presAssocID="{0D44EB62-9490-401A-AD88-5751ADEA9071}" presName="accent_2" presStyleCnt="0"/>
      <dgm:spPr/>
    </dgm:pt>
    <dgm:pt modelId="{ECE368A2-2F1F-44FE-BADB-AC7BAB643B56}" type="pres">
      <dgm:prSet presAssocID="{0D44EB62-9490-401A-AD88-5751ADEA9071}" presName="accentRepeatNode" presStyleLbl="solidFgAcc1" presStyleIdx="1" presStyleCnt="3"/>
      <dgm:spPr/>
    </dgm:pt>
    <dgm:pt modelId="{A06B33D5-6556-4681-8CB6-D872F4D9B2A5}" type="pres">
      <dgm:prSet presAssocID="{482A8D26-1B2C-46FF-BEDE-9596E19287F5}" presName="text_3" presStyleLbl="node1" presStyleIdx="2" presStyleCnt="3">
        <dgm:presLayoutVars>
          <dgm:bulletEnabled val="1"/>
        </dgm:presLayoutVars>
      </dgm:prSet>
      <dgm:spPr/>
      <dgm:t>
        <a:bodyPr/>
        <a:lstStyle/>
        <a:p>
          <a:endParaRPr lang="es-EC"/>
        </a:p>
      </dgm:t>
    </dgm:pt>
    <dgm:pt modelId="{F25D7CFC-19F8-477F-8769-DF64B514DC6D}" type="pres">
      <dgm:prSet presAssocID="{482A8D26-1B2C-46FF-BEDE-9596E19287F5}" presName="accent_3" presStyleCnt="0"/>
      <dgm:spPr/>
    </dgm:pt>
    <dgm:pt modelId="{899F8E44-B741-49E6-9172-4F8B89D3C453}" type="pres">
      <dgm:prSet presAssocID="{482A8D26-1B2C-46FF-BEDE-9596E19287F5}" presName="accentRepeatNode" presStyleLbl="solidFgAcc1" presStyleIdx="2" presStyleCnt="3"/>
      <dgm:spPr/>
    </dgm:pt>
  </dgm:ptLst>
  <dgm:cxnLst>
    <dgm:cxn modelId="{B54B1AA8-FA33-4F3D-8E73-50DC5C4F5D68}" type="presOf" srcId="{D513EC72-1248-4074-B207-7894A562A310}" destId="{7216D154-0D3A-4502-9B34-3667DFD3E50E}" srcOrd="0" destOrd="0" presId="urn:microsoft.com/office/officeart/2008/layout/VerticalCurvedList"/>
    <dgm:cxn modelId="{A16F492E-F85C-4716-A9CE-A0EE7F771E4A}" type="presOf" srcId="{482A8D26-1B2C-46FF-BEDE-9596E19287F5}" destId="{A06B33D5-6556-4681-8CB6-D872F4D9B2A5}" srcOrd="0" destOrd="0" presId="urn:microsoft.com/office/officeart/2008/layout/VerticalCurvedList"/>
    <dgm:cxn modelId="{A1CF51CA-23E8-4E94-A647-9119DD33EB99}" type="presOf" srcId="{C1697B0D-45AE-4AA9-ABCC-FFDBDDAD22E4}" destId="{9B5A8D3E-0CD6-4903-8807-EB4595F4A68A}" srcOrd="0" destOrd="0" presId="urn:microsoft.com/office/officeart/2008/layout/VerticalCurvedList"/>
    <dgm:cxn modelId="{3E9DD0A5-D1D6-4645-ADB6-0085459E7BFB}" type="presOf" srcId="{80112C9C-93DA-4EBF-9B43-03489A995BBE}" destId="{9EEA7A8D-EC72-46DF-A31D-655506AF051C}" srcOrd="0" destOrd="0" presId="urn:microsoft.com/office/officeart/2008/layout/VerticalCurvedList"/>
    <dgm:cxn modelId="{EA11BD64-4451-4CAD-BAC9-3BA1632AD507}" srcId="{C1697B0D-45AE-4AA9-ABCC-FFDBDDAD22E4}" destId="{482A8D26-1B2C-46FF-BEDE-9596E19287F5}" srcOrd="2" destOrd="0" parTransId="{A9278ED6-9581-4D20-9CC5-49AB68AFD370}" sibTransId="{BD19A2B3-0E94-4AB7-BBCF-F3EC95E455CA}"/>
    <dgm:cxn modelId="{85218B4B-9B58-42C6-B7E5-EEEA98019E13}" srcId="{C1697B0D-45AE-4AA9-ABCC-FFDBDDAD22E4}" destId="{0D44EB62-9490-401A-AD88-5751ADEA9071}" srcOrd="1" destOrd="0" parTransId="{99623A21-EE07-4982-B679-EF8C1CC43CAE}" sibTransId="{3661D9C4-A668-49F2-9224-E8505D0A2B29}"/>
    <dgm:cxn modelId="{532E93F4-FA72-4396-870C-1F6F431C5414}" srcId="{C1697B0D-45AE-4AA9-ABCC-FFDBDDAD22E4}" destId="{80112C9C-93DA-4EBF-9B43-03489A995BBE}" srcOrd="0" destOrd="0" parTransId="{1B5A89FC-3D60-4955-853D-AD4D0C3140A9}" sibTransId="{D513EC72-1248-4074-B207-7894A562A310}"/>
    <dgm:cxn modelId="{B84DE33C-191B-49C4-97C8-8AB317EDBEFE}" type="presOf" srcId="{0D44EB62-9490-401A-AD88-5751ADEA9071}" destId="{477C6F28-9EC8-4D58-9893-DEAA686B3901}" srcOrd="0" destOrd="0" presId="urn:microsoft.com/office/officeart/2008/layout/VerticalCurvedList"/>
    <dgm:cxn modelId="{DBAC09DF-B2AF-4C87-BC12-8C01FB02BBD1}" type="presParOf" srcId="{9B5A8D3E-0CD6-4903-8807-EB4595F4A68A}" destId="{3C18EF18-3690-4126-BB48-B0B92645D4F0}" srcOrd="0" destOrd="0" presId="urn:microsoft.com/office/officeart/2008/layout/VerticalCurvedList"/>
    <dgm:cxn modelId="{1071F214-1DFD-4D13-918A-EF5A9A8C89CF}" type="presParOf" srcId="{3C18EF18-3690-4126-BB48-B0B92645D4F0}" destId="{1E36A4C9-A78C-4A31-BDCA-EE9D2A7E1E9B}" srcOrd="0" destOrd="0" presId="urn:microsoft.com/office/officeart/2008/layout/VerticalCurvedList"/>
    <dgm:cxn modelId="{86605842-677E-4F7D-A9EB-13BAB6A88563}" type="presParOf" srcId="{1E36A4C9-A78C-4A31-BDCA-EE9D2A7E1E9B}" destId="{05AD46D1-5A1D-44F3-A82D-22CFEB609DBF}" srcOrd="0" destOrd="0" presId="urn:microsoft.com/office/officeart/2008/layout/VerticalCurvedList"/>
    <dgm:cxn modelId="{71E8F355-AFFD-4097-BD25-4C8D3DF6862F}" type="presParOf" srcId="{1E36A4C9-A78C-4A31-BDCA-EE9D2A7E1E9B}" destId="{7216D154-0D3A-4502-9B34-3667DFD3E50E}" srcOrd="1" destOrd="0" presId="urn:microsoft.com/office/officeart/2008/layout/VerticalCurvedList"/>
    <dgm:cxn modelId="{EE07DC2E-6BFA-4B6B-9BB4-75428C0FF1E1}" type="presParOf" srcId="{1E36A4C9-A78C-4A31-BDCA-EE9D2A7E1E9B}" destId="{01DC5846-BBC6-4803-A0DE-64C8109C855D}" srcOrd="2" destOrd="0" presId="urn:microsoft.com/office/officeart/2008/layout/VerticalCurvedList"/>
    <dgm:cxn modelId="{09A136DE-C9E2-42A3-9ACD-4CF673E856CB}" type="presParOf" srcId="{1E36A4C9-A78C-4A31-BDCA-EE9D2A7E1E9B}" destId="{896B95B9-FE00-43B4-87AD-57DC18509D7E}" srcOrd="3" destOrd="0" presId="urn:microsoft.com/office/officeart/2008/layout/VerticalCurvedList"/>
    <dgm:cxn modelId="{3B6E758E-51E7-41AF-BA8F-16D195604D97}" type="presParOf" srcId="{3C18EF18-3690-4126-BB48-B0B92645D4F0}" destId="{9EEA7A8D-EC72-46DF-A31D-655506AF051C}" srcOrd="1" destOrd="0" presId="urn:microsoft.com/office/officeart/2008/layout/VerticalCurvedList"/>
    <dgm:cxn modelId="{C5B42136-46A6-45E3-85C2-36897F9E5D96}" type="presParOf" srcId="{3C18EF18-3690-4126-BB48-B0B92645D4F0}" destId="{50CCBFF1-3D8B-4DFD-8AA3-D6E93326DB34}" srcOrd="2" destOrd="0" presId="urn:microsoft.com/office/officeart/2008/layout/VerticalCurvedList"/>
    <dgm:cxn modelId="{382FF292-EAED-41EE-9FEF-88AFF18DC059}" type="presParOf" srcId="{50CCBFF1-3D8B-4DFD-8AA3-D6E93326DB34}" destId="{D3592515-23E6-4C2F-BD7E-87863A447699}" srcOrd="0" destOrd="0" presId="urn:microsoft.com/office/officeart/2008/layout/VerticalCurvedList"/>
    <dgm:cxn modelId="{8FF9B660-3617-4B58-BFC0-645A69B12A31}" type="presParOf" srcId="{3C18EF18-3690-4126-BB48-B0B92645D4F0}" destId="{477C6F28-9EC8-4D58-9893-DEAA686B3901}" srcOrd="3" destOrd="0" presId="urn:microsoft.com/office/officeart/2008/layout/VerticalCurvedList"/>
    <dgm:cxn modelId="{F1C1DE05-3744-4B23-8E86-779C8573F455}" type="presParOf" srcId="{3C18EF18-3690-4126-BB48-B0B92645D4F0}" destId="{4EA66ABF-B00E-4CD9-845A-36E6364C917B}" srcOrd="4" destOrd="0" presId="urn:microsoft.com/office/officeart/2008/layout/VerticalCurvedList"/>
    <dgm:cxn modelId="{19DB2DD4-CEE6-421A-9603-B87533616BEB}" type="presParOf" srcId="{4EA66ABF-B00E-4CD9-845A-36E6364C917B}" destId="{ECE368A2-2F1F-44FE-BADB-AC7BAB643B56}" srcOrd="0" destOrd="0" presId="urn:microsoft.com/office/officeart/2008/layout/VerticalCurvedList"/>
    <dgm:cxn modelId="{B31E468F-1DB0-494C-89E5-70EF3F4716E4}" type="presParOf" srcId="{3C18EF18-3690-4126-BB48-B0B92645D4F0}" destId="{A06B33D5-6556-4681-8CB6-D872F4D9B2A5}" srcOrd="5" destOrd="0" presId="urn:microsoft.com/office/officeart/2008/layout/VerticalCurvedList"/>
    <dgm:cxn modelId="{4CCDBF2A-57B3-4B05-A730-E70A43D55C6E}" type="presParOf" srcId="{3C18EF18-3690-4126-BB48-B0B92645D4F0}" destId="{F25D7CFC-19F8-477F-8769-DF64B514DC6D}" srcOrd="6" destOrd="0" presId="urn:microsoft.com/office/officeart/2008/layout/VerticalCurvedList"/>
    <dgm:cxn modelId="{7E87644A-2E55-4835-85C6-185D42102A86}" type="presParOf" srcId="{F25D7CFC-19F8-477F-8769-DF64B514DC6D}" destId="{899F8E44-B741-49E6-9172-4F8B89D3C453}"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02F95A-AD8F-428A-B57B-F80B243FAB36}"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s-EC"/>
        </a:p>
      </dgm:t>
    </dgm:pt>
    <dgm:pt modelId="{03826738-3588-44AB-9A5D-57F007D3CFD5}">
      <dgm:prSet phldrT="[Texto]"/>
      <dgm:spPr/>
      <dgm:t>
        <a:bodyPr/>
        <a:lstStyle/>
        <a:p>
          <a:r>
            <a:rPr lang="es-EC" dirty="0" smtClean="0"/>
            <a:t>Enfoques metodológicos </a:t>
          </a:r>
          <a:endParaRPr lang="es-EC" dirty="0"/>
        </a:p>
      </dgm:t>
    </dgm:pt>
    <dgm:pt modelId="{7DECBFFE-83E6-43FC-B0B0-2E5DB9486DFF}" type="parTrans" cxnId="{DBF3E6BC-8EF0-4EAC-8238-3B3607785995}">
      <dgm:prSet/>
      <dgm:spPr/>
      <dgm:t>
        <a:bodyPr/>
        <a:lstStyle/>
        <a:p>
          <a:endParaRPr lang="es-EC"/>
        </a:p>
      </dgm:t>
    </dgm:pt>
    <dgm:pt modelId="{B8075472-07A3-4F6D-A652-481823BD3E02}" type="sibTrans" cxnId="{DBF3E6BC-8EF0-4EAC-8238-3B3607785995}">
      <dgm:prSet/>
      <dgm:spPr/>
      <dgm:t>
        <a:bodyPr/>
        <a:lstStyle/>
        <a:p>
          <a:endParaRPr lang="es-EC"/>
        </a:p>
      </dgm:t>
    </dgm:pt>
    <dgm:pt modelId="{B3353C3B-1295-4454-8981-279EE72CA9AE}">
      <dgm:prSet phldrT="[Texto]"/>
      <dgm:spPr/>
      <dgm:t>
        <a:bodyPr/>
        <a:lstStyle/>
        <a:p>
          <a:r>
            <a:rPr lang="es-EC" dirty="0" smtClean="0"/>
            <a:t>Neuroética conceptual</a:t>
          </a:r>
          <a:endParaRPr lang="es-EC" dirty="0"/>
        </a:p>
      </dgm:t>
    </dgm:pt>
    <dgm:pt modelId="{491B412F-F83B-4C3A-8C1C-A0F047780BF3}" type="parTrans" cxnId="{20616EF6-82E2-4629-922F-3D7433FA1A0C}">
      <dgm:prSet/>
      <dgm:spPr/>
      <dgm:t>
        <a:bodyPr/>
        <a:lstStyle/>
        <a:p>
          <a:endParaRPr lang="es-EC"/>
        </a:p>
      </dgm:t>
    </dgm:pt>
    <dgm:pt modelId="{DF3C9BFB-A7A8-42AF-8E6E-800C00D8FE59}" type="sibTrans" cxnId="{20616EF6-82E2-4629-922F-3D7433FA1A0C}">
      <dgm:prSet/>
      <dgm:spPr/>
      <dgm:t>
        <a:bodyPr/>
        <a:lstStyle/>
        <a:p>
          <a:endParaRPr lang="es-EC"/>
        </a:p>
      </dgm:t>
    </dgm:pt>
    <dgm:pt modelId="{B5A19637-9D2C-454A-8DA4-F7E857179F4E}">
      <dgm:prSet phldrT="[Texto]"/>
      <dgm:spPr/>
      <dgm:t>
        <a:bodyPr/>
        <a:lstStyle/>
        <a:p>
          <a:r>
            <a:rPr lang="es-EC" dirty="0" smtClean="0"/>
            <a:t>Neuroética empírica</a:t>
          </a:r>
          <a:endParaRPr lang="es-EC" dirty="0"/>
        </a:p>
      </dgm:t>
    </dgm:pt>
    <dgm:pt modelId="{F1414B1E-A804-4310-A14C-9EBA8B4D2524}" type="parTrans" cxnId="{1E237A8D-1B90-4EF4-B917-240B1232C0A4}">
      <dgm:prSet/>
      <dgm:spPr/>
      <dgm:t>
        <a:bodyPr/>
        <a:lstStyle/>
        <a:p>
          <a:endParaRPr lang="es-EC"/>
        </a:p>
      </dgm:t>
    </dgm:pt>
    <dgm:pt modelId="{B58C37B3-EFA0-47E8-A8EB-CC9B5906E230}" type="sibTrans" cxnId="{1E237A8D-1B90-4EF4-B917-240B1232C0A4}">
      <dgm:prSet/>
      <dgm:spPr/>
      <dgm:t>
        <a:bodyPr/>
        <a:lstStyle/>
        <a:p>
          <a:endParaRPr lang="es-EC"/>
        </a:p>
      </dgm:t>
    </dgm:pt>
    <dgm:pt modelId="{7BFA93B7-2AE1-4EB6-B959-BDA01385279B}">
      <dgm:prSet phldrT="[Texto]"/>
      <dgm:spPr/>
      <dgm:t>
        <a:bodyPr/>
        <a:lstStyle/>
        <a:p>
          <a:r>
            <a:rPr lang="es-EC" dirty="0" err="1" smtClean="0"/>
            <a:t>Neuro</a:t>
          </a:r>
          <a:r>
            <a:rPr lang="es-EC" dirty="0" smtClean="0"/>
            <a:t>-bioética</a:t>
          </a:r>
          <a:endParaRPr lang="es-EC" dirty="0"/>
        </a:p>
      </dgm:t>
    </dgm:pt>
    <dgm:pt modelId="{4ECF36FF-8883-4B9D-B1DE-9315F6040068}" type="sibTrans" cxnId="{DFDE10A3-4958-4236-8E24-D5DD7EFCD02D}">
      <dgm:prSet/>
      <dgm:spPr/>
      <dgm:t>
        <a:bodyPr/>
        <a:lstStyle/>
        <a:p>
          <a:endParaRPr lang="es-EC"/>
        </a:p>
      </dgm:t>
    </dgm:pt>
    <dgm:pt modelId="{059014EB-3ACB-4793-B3F4-1AE03D0B8C99}" type="parTrans" cxnId="{DFDE10A3-4958-4236-8E24-D5DD7EFCD02D}">
      <dgm:prSet/>
      <dgm:spPr/>
      <dgm:t>
        <a:bodyPr/>
        <a:lstStyle/>
        <a:p>
          <a:endParaRPr lang="es-EC"/>
        </a:p>
      </dgm:t>
    </dgm:pt>
    <dgm:pt modelId="{0AB807F0-9F16-4B44-9DE6-D9348B5357D0}" type="pres">
      <dgm:prSet presAssocID="{FA02F95A-AD8F-428A-B57B-F80B243FAB36}" presName="composite" presStyleCnt="0">
        <dgm:presLayoutVars>
          <dgm:chMax val="1"/>
          <dgm:dir/>
          <dgm:resizeHandles val="exact"/>
        </dgm:presLayoutVars>
      </dgm:prSet>
      <dgm:spPr/>
      <dgm:t>
        <a:bodyPr/>
        <a:lstStyle/>
        <a:p>
          <a:endParaRPr lang="es-ES"/>
        </a:p>
      </dgm:t>
    </dgm:pt>
    <dgm:pt modelId="{1504D89F-63E8-4326-98AF-E14546B4486C}" type="pres">
      <dgm:prSet presAssocID="{FA02F95A-AD8F-428A-B57B-F80B243FAB36}" presName="radial" presStyleCnt="0">
        <dgm:presLayoutVars>
          <dgm:animLvl val="ctr"/>
        </dgm:presLayoutVars>
      </dgm:prSet>
      <dgm:spPr/>
    </dgm:pt>
    <dgm:pt modelId="{B37D4611-492D-432A-89DB-5561C512281B}" type="pres">
      <dgm:prSet presAssocID="{03826738-3588-44AB-9A5D-57F007D3CFD5}" presName="centerShape" presStyleLbl="vennNode1" presStyleIdx="0" presStyleCnt="4"/>
      <dgm:spPr/>
      <dgm:t>
        <a:bodyPr/>
        <a:lstStyle/>
        <a:p>
          <a:endParaRPr lang="es-EC"/>
        </a:p>
      </dgm:t>
    </dgm:pt>
    <dgm:pt modelId="{A104B7BF-7120-4727-A273-7DCD1A4098A3}" type="pres">
      <dgm:prSet presAssocID="{B3353C3B-1295-4454-8981-279EE72CA9AE}" presName="node" presStyleLbl="vennNode1" presStyleIdx="1" presStyleCnt="4">
        <dgm:presLayoutVars>
          <dgm:bulletEnabled val="1"/>
        </dgm:presLayoutVars>
      </dgm:prSet>
      <dgm:spPr/>
      <dgm:t>
        <a:bodyPr/>
        <a:lstStyle/>
        <a:p>
          <a:endParaRPr lang="es-EC"/>
        </a:p>
      </dgm:t>
    </dgm:pt>
    <dgm:pt modelId="{43B6F828-D377-4D47-8A5C-FA00909E541E}" type="pres">
      <dgm:prSet presAssocID="{B5A19637-9D2C-454A-8DA4-F7E857179F4E}" presName="node" presStyleLbl="vennNode1" presStyleIdx="2" presStyleCnt="4">
        <dgm:presLayoutVars>
          <dgm:bulletEnabled val="1"/>
        </dgm:presLayoutVars>
      </dgm:prSet>
      <dgm:spPr/>
      <dgm:t>
        <a:bodyPr/>
        <a:lstStyle/>
        <a:p>
          <a:endParaRPr lang="es-EC"/>
        </a:p>
      </dgm:t>
    </dgm:pt>
    <dgm:pt modelId="{131FB7F9-6864-4E3B-8068-494C728094DC}" type="pres">
      <dgm:prSet presAssocID="{7BFA93B7-2AE1-4EB6-B959-BDA01385279B}" presName="node" presStyleLbl="vennNode1" presStyleIdx="3" presStyleCnt="4">
        <dgm:presLayoutVars>
          <dgm:bulletEnabled val="1"/>
        </dgm:presLayoutVars>
      </dgm:prSet>
      <dgm:spPr/>
      <dgm:t>
        <a:bodyPr/>
        <a:lstStyle/>
        <a:p>
          <a:endParaRPr lang="es-EC"/>
        </a:p>
      </dgm:t>
    </dgm:pt>
  </dgm:ptLst>
  <dgm:cxnLst>
    <dgm:cxn modelId="{DFDE10A3-4958-4236-8E24-D5DD7EFCD02D}" srcId="{03826738-3588-44AB-9A5D-57F007D3CFD5}" destId="{7BFA93B7-2AE1-4EB6-B959-BDA01385279B}" srcOrd="2" destOrd="0" parTransId="{059014EB-3ACB-4793-B3F4-1AE03D0B8C99}" sibTransId="{4ECF36FF-8883-4B9D-B1DE-9315F6040068}"/>
    <dgm:cxn modelId="{20616EF6-82E2-4629-922F-3D7433FA1A0C}" srcId="{03826738-3588-44AB-9A5D-57F007D3CFD5}" destId="{B3353C3B-1295-4454-8981-279EE72CA9AE}" srcOrd="0" destOrd="0" parTransId="{491B412F-F83B-4C3A-8C1C-A0F047780BF3}" sibTransId="{DF3C9BFB-A7A8-42AF-8E6E-800C00D8FE59}"/>
    <dgm:cxn modelId="{7552DE79-D848-49B5-81D5-BD2BC17FEEF0}" type="presOf" srcId="{B5A19637-9D2C-454A-8DA4-F7E857179F4E}" destId="{43B6F828-D377-4D47-8A5C-FA00909E541E}" srcOrd="0" destOrd="0" presId="urn:microsoft.com/office/officeart/2005/8/layout/radial3"/>
    <dgm:cxn modelId="{BAEA2F0B-5A31-446F-8375-1B3FC22B4716}" type="presOf" srcId="{B3353C3B-1295-4454-8981-279EE72CA9AE}" destId="{A104B7BF-7120-4727-A273-7DCD1A4098A3}" srcOrd="0" destOrd="0" presId="urn:microsoft.com/office/officeart/2005/8/layout/radial3"/>
    <dgm:cxn modelId="{DBF3E6BC-8EF0-4EAC-8238-3B3607785995}" srcId="{FA02F95A-AD8F-428A-B57B-F80B243FAB36}" destId="{03826738-3588-44AB-9A5D-57F007D3CFD5}" srcOrd="0" destOrd="0" parTransId="{7DECBFFE-83E6-43FC-B0B0-2E5DB9486DFF}" sibTransId="{B8075472-07A3-4F6D-A652-481823BD3E02}"/>
    <dgm:cxn modelId="{C9A97478-ED16-48D1-B55F-28CDBB3066EF}" type="presOf" srcId="{03826738-3588-44AB-9A5D-57F007D3CFD5}" destId="{B37D4611-492D-432A-89DB-5561C512281B}" srcOrd="0" destOrd="0" presId="urn:microsoft.com/office/officeart/2005/8/layout/radial3"/>
    <dgm:cxn modelId="{83FE5B37-55CE-46D3-8476-91903FB73794}" type="presOf" srcId="{FA02F95A-AD8F-428A-B57B-F80B243FAB36}" destId="{0AB807F0-9F16-4B44-9DE6-D9348B5357D0}" srcOrd="0" destOrd="0" presId="urn:microsoft.com/office/officeart/2005/8/layout/radial3"/>
    <dgm:cxn modelId="{1E237A8D-1B90-4EF4-B917-240B1232C0A4}" srcId="{03826738-3588-44AB-9A5D-57F007D3CFD5}" destId="{B5A19637-9D2C-454A-8DA4-F7E857179F4E}" srcOrd="1" destOrd="0" parTransId="{F1414B1E-A804-4310-A14C-9EBA8B4D2524}" sibTransId="{B58C37B3-EFA0-47E8-A8EB-CC9B5906E230}"/>
    <dgm:cxn modelId="{9674FDE9-4054-4C8B-BE11-02B5B72B8B25}" type="presOf" srcId="{7BFA93B7-2AE1-4EB6-B959-BDA01385279B}" destId="{131FB7F9-6864-4E3B-8068-494C728094DC}" srcOrd="0" destOrd="0" presId="urn:microsoft.com/office/officeart/2005/8/layout/radial3"/>
    <dgm:cxn modelId="{0376DC44-DB2C-40CF-BF85-DA08FDC2319C}" type="presParOf" srcId="{0AB807F0-9F16-4B44-9DE6-D9348B5357D0}" destId="{1504D89F-63E8-4326-98AF-E14546B4486C}" srcOrd="0" destOrd="0" presId="urn:microsoft.com/office/officeart/2005/8/layout/radial3"/>
    <dgm:cxn modelId="{20D53F7A-FEC6-49A0-9969-94294C5C5B27}" type="presParOf" srcId="{1504D89F-63E8-4326-98AF-E14546B4486C}" destId="{B37D4611-492D-432A-89DB-5561C512281B}" srcOrd="0" destOrd="0" presId="urn:microsoft.com/office/officeart/2005/8/layout/radial3"/>
    <dgm:cxn modelId="{24F3FEE8-F556-43E1-ABFC-02AE2157E9BA}" type="presParOf" srcId="{1504D89F-63E8-4326-98AF-E14546B4486C}" destId="{A104B7BF-7120-4727-A273-7DCD1A4098A3}" srcOrd="1" destOrd="0" presId="urn:microsoft.com/office/officeart/2005/8/layout/radial3"/>
    <dgm:cxn modelId="{3AD851EC-BCB2-46BD-B2FF-9790168EECF2}" type="presParOf" srcId="{1504D89F-63E8-4326-98AF-E14546B4486C}" destId="{43B6F828-D377-4D47-8A5C-FA00909E541E}" srcOrd="2" destOrd="0" presId="urn:microsoft.com/office/officeart/2005/8/layout/radial3"/>
    <dgm:cxn modelId="{E4B276F8-12CC-4D44-9BD6-CC6A0CCFA7E6}" type="presParOf" srcId="{1504D89F-63E8-4326-98AF-E14546B4486C}" destId="{131FB7F9-6864-4E3B-8068-494C728094DC}" srcOrd="3" destOrd="0" presId="urn:microsoft.com/office/officeart/2005/8/layout/radial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A04C03-605D-4345-813F-3B2FE55BA10B}" type="doc">
      <dgm:prSet loTypeId="urn:microsoft.com/office/officeart/2009/layout/ReverseList" loCatId="relationship" qsTypeId="urn:microsoft.com/office/officeart/2005/8/quickstyle/simple1" qsCatId="simple" csTypeId="urn:microsoft.com/office/officeart/2005/8/colors/accent1_2" csCatId="accent1" phldr="1"/>
      <dgm:spPr/>
      <dgm:t>
        <a:bodyPr/>
        <a:lstStyle/>
        <a:p>
          <a:endParaRPr lang="es-EC"/>
        </a:p>
      </dgm:t>
    </dgm:pt>
    <dgm:pt modelId="{B2386AC8-B35C-4DEE-94EA-DDCC62E23D1F}">
      <dgm:prSet phldrT="[Texto]" custT="1"/>
      <dgm:spPr/>
      <dgm:t>
        <a:bodyPr/>
        <a:lstStyle/>
        <a:p>
          <a:pPr algn="just"/>
          <a:r>
            <a:rPr lang="es-EC" sz="2400" dirty="0" smtClean="0"/>
            <a:t>Establecimiento de departamentos: formalizar la existencia de un área académica </a:t>
          </a:r>
          <a:endParaRPr lang="es-EC" sz="2400" dirty="0"/>
        </a:p>
      </dgm:t>
    </dgm:pt>
    <dgm:pt modelId="{04B13E57-2A9D-4D86-BA2E-67FBE836CE6B}" type="parTrans" cxnId="{CA4A4879-4CDC-419F-9059-08B47C504C00}">
      <dgm:prSet/>
      <dgm:spPr/>
      <dgm:t>
        <a:bodyPr/>
        <a:lstStyle/>
        <a:p>
          <a:endParaRPr lang="es-EC"/>
        </a:p>
      </dgm:t>
    </dgm:pt>
    <dgm:pt modelId="{366BC97E-63E3-45C4-900F-4DA80FED6FDF}" type="sibTrans" cxnId="{CA4A4879-4CDC-419F-9059-08B47C504C00}">
      <dgm:prSet/>
      <dgm:spPr/>
      <dgm:t>
        <a:bodyPr/>
        <a:lstStyle/>
        <a:p>
          <a:endParaRPr lang="es-EC"/>
        </a:p>
      </dgm:t>
    </dgm:pt>
    <dgm:pt modelId="{94F80EF8-10B5-4DC7-91EC-C96624471437}">
      <dgm:prSet phldrT="[Texto]"/>
      <dgm:spPr/>
      <dgm:t>
        <a:bodyPr/>
        <a:lstStyle/>
        <a:p>
          <a:r>
            <a:rPr lang="es-EC" dirty="0" smtClean="0"/>
            <a:t>Progreso y la adaptación de esta disciplina en relación a los nuevos objetivos y métodos de investigación</a:t>
          </a:r>
          <a:endParaRPr lang="es-EC" dirty="0"/>
        </a:p>
      </dgm:t>
    </dgm:pt>
    <dgm:pt modelId="{293D12BC-AD44-4D99-A0D8-ECA061E71EF4}" type="parTrans" cxnId="{38D09EFC-098F-4A23-AE63-F00776A93933}">
      <dgm:prSet/>
      <dgm:spPr/>
      <dgm:t>
        <a:bodyPr/>
        <a:lstStyle/>
        <a:p>
          <a:endParaRPr lang="es-EC"/>
        </a:p>
      </dgm:t>
    </dgm:pt>
    <dgm:pt modelId="{77A33404-2507-44D0-95D9-C59BF9AD3FCB}" type="sibTrans" cxnId="{38D09EFC-098F-4A23-AE63-F00776A93933}">
      <dgm:prSet/>
      <dgm:spPr/>
      <dgm:t>
        <a:bodyPr/>
        <a:lstStyle/>
        <a:p>
          <a:endParaRPr lang="es-EC"/>
        </a:p>
      </dgm:t>
    </dgm:pt>
    <dgm:pt modelId="{28DBE90B-DA86-4EF2-8A52-6176798F4384}" type="pres">
      <dgm:prSet presAssocID="{A2A04C03-605D-4345-813F-3B2FE55BA10B}" presName="Name0" presStyleCnt="0">
        <dgm:presLayoutVars>
          <dgm:chMax val="2"/>
          <dgm:chPref val="2"/>
          <dgm:animLvl val="lvl"/>
        </dgm:presLayoutVars>
      </dgm:prSet>
      <dgm:spPr/>
      <dgm:t>
        <a:bodyPr/>
        <a:lstStyle/>
        <a:p>
          <a:endParaRPr lang="es-ES"/>
        </a:p>
      </dgm:t>
    </dgm:pt>
    <dgm:pt modelId="{A3354DF9-FEC2-46D7-94BD-9BB972458A27}" type="pres">
      <dgm:prSet presAssocID="{A2A04C03-605D-4345-813F-3B2FE55BA10B}" presName="LeftText" presStyleLbl="revTx" presStyleIdx="0" presStyleCnt="0">
        <dgm:presLayoutVars>
          <dgm:bulletEnabled val="1"/>
        </dgm:presLayoutVars>
      </dgm:prSet>
      <dgm:spPr/>
      <dgm:t>
        <a:bodyPr/>
        <a:lstStyle/>
        <a:p>
          <a:endParaRPr lang="es-EC"/>
        </a:p>
      </dgm:t>
    </dgm:pt>
    <dgm:pt modelId="{EDB5716E-484B-409C-89B8-4FF7A8EB8D0D}" type="pres">
      <dgm:prSet presAssocID="{A2A04C03-605D-4345-813F-3B2FE55BA10B}" presName="LeftNode" presStyleLbl="bgImgPlace1" presStyleIdx="0" presStyleCnt="2">
        <dgm:presLayoutVars>
          <dgm:chMax val="2"/>
          <dgm:chPref val="2"/>
        </dgm:presLayoutVars>
      </dgm:prSet>
      <dgm:spPr/>
      <dgm:t>
        <a:bodyPr/>
        <a:lstStyle/>
        <a:p>
          <a:endParaRPr lang="es-EC"/>
        </a:p>
      </dgm:t>
    </dgm:pt>
    <dgm:pt modelId="{38AB7BF3-7A85-4545-9C80-56F3FD369EE8}" type="pres">
      <dgm:prSet presAssocID="{A2A04C03-605D-4345-813F-3B2FE55BA10B}" presName="RightText" presStyleLbl="revTx" presStyleIdx="0" presStyleCnt="0">
        <dgm:presLayoutVars>
          <dgm:bulletEnabled val="1"/>
        </dgm:presLayoutVars>
      </dgm:prSet>
      <dgm:spPr/>
      <dgm:t>
        <a:bodyPr/>
        <a:lstStyle/>
        <a:p>
          <a:endParaRPr lang="es-EC"/>
        </a:p>
      </dgm:t>
    </dgm:pt>
    <dgm:pt modelId="{C7E0DD28-4612-4639-8B37-A8D1F276EC25}" type="pres">
      <dgm:prSet presAssocID="{A2A04C03-605D-4345-813F-3B2FE55BA10B}" presName="RightNode" presStyleLbl="bgImgPlace1" presStyleIdx="1" presStyleCnt="2">
        <dgm:presLayoutVars>
          <dgm:chMax val="0"/>
          <dgm:chPref val="0"/>
        </dgm:presLayoutVars>
      </dgm:prSet>
      <dgm:spPr/>
      <dgm:t>
        <a:bodyPr/>
        <a:lstStyle/>
        <a:p>
          <a:endParaRPr lang="es-EC"/>
        </a:p>
      </dgm:t>
    </dgm:pt>
    <dgm:pt modelId="{050D03CC-A717-483D-99D2-4ABB974A62DF}" type="pres">
      <dgm:prSet presAssocID="{A2A04C03-605D-4345-813F-3B2FE55BA10B}" presName="TopArrow" presStyleLbl="node1" presStyleIdx="0" presStyleCnt="2"/>
      <dgm:spPr/>
    </dgm:pt>
    <dgm:pt modelId="{595EA416-8F3A-4B09-8476-1DDBE2A3ADD3}" type="pres">
      <dgm:prSet presAssocID="{A2A04C03-605D-4345-813F-3B2FE55BA10B}" presName="BottomArrow" presStyleLbl="node1" presStyleIdx="1" presStyleCnt="2"/>
      <dgm:spPr/>
    </dgm:pt>
  </dgm:ptLst>
  <dgm:cxnLst>
    <dgm:cxn modelId="{93C0E220-1BD4-4134-83C1-6CEB35E80918}" type="presOf" srcId="{A2A04C03-605D-4345-813F-3B2FE55BA10B}" destId="{28DBE90B-DA86-4EF2-8A52-6176798F4384}" srcOrd="0" destOrd="0" presId="urn:microsoft.com/office/officeart/2009/layout/ReverseList"/>
    <dgm:cxn modelId="{BF797012-2679-4C2A-9FF6-769B5E13506B}" type="presOf" srcId="{94F80EF8-10B5-4DC7-91EC-C96624471437}" destId="{38AB7BF3-7A85-4545-9C80-56F3FD369EE8}" srcOrd="0" destOrd="0" presId="urn:microsoft.com/office/officeart/2009/layout/ReverseList"/>
    <dgm:cxn modelId="{38D09EFC-098F-4A23-AE63-F00776A93933}" srcId="{A2A04C03-605D-4345-813F-3B2FE55BA10B}" destId="{94F80EF8-10B5-4DC7-91EC-C96624471437}" srcOrd="1" destOrd="0" parTransId="{293D12BC-AD44-4D99-A0D8-ECA061E71EF4}" sibTransId="{77A33404-2507-44D0-95D9-C59BF9AD3FCB}"/>
    <dgm:cxn modelId="{125597C8-F046-4F59-9B09-4587B090940D}" type="presOf" srcId="{B2386AC8-B35C-4DEE-94EA-DDCC62E23D1F}" destId="{A3354DF9-FEC2-46D7-94BD-9BB972458A27}" srcOrd="0" destOrd="0" presId="urn:microsoft.com/office/officeart/2009/layout/ReverseList"/>
    <dgm:cxn modelId="{174ECCFC-2187-45FA-8990-D2ED439F0716}" type="presOf" srcId="{94F80EF8-10B5-4DC7-91EC-C96624471437}" destId="{C7E0DD28-4612-4639-8B37-A8D1F276EC25}" srcOrd="1" destOrd="0" presId="urn:microsoft.com/office/officeart/2009/layout/ReverseList"/>
    <dgm:cxn modelId="{943E03FE-3EFC-45BE-9650-46169D03F0C1}" type="presOf" srcId="{B2386AC8-B35C-4DEE-94EA-DDCC62E23D1F}" destId="{EDB5716E-484B-409C-89B8-4FF7A8EB8D0D}" srcOrd="1" destOrd="0" presId="urn:microsoft.com/office/officeart/2009/layout/ReverseList"/>
    <dgm:cxn modelId="{CA4A4879-4CDC-419F-9059-08B47C504C00}" srcId="{A2A04C03-605D-4345-813F-3B2FE55BA10B}" destId="{B2386AC8-B35C-4DEE-94EA-DDCC62E23D1F}" srcOrd="0" destOrd="0" parTransId="{04B13E57-2A9D-4D86-BA2E-67FBE836CE6B}" sibTransId="{366BC97E-63E3-45C4-900F-4DA80FED6FDF}"/>
    <dgm:cxn modelId="{B6772029-A197-4D79-9EC1-132D6A36FAFE}" type="presParOf" srcId="{28DBE90B-DA86-4EF2-8A52-6176798F4384}" destId="{A3354DF9-FEC2-46D7-94BD-9BB972458A27}" srcOrd="0" destOrd="0" presId="urn:microsoft.com/office/officeart/2009/layout/ReverseList"/>
    <dgm:cxn modelId="{398827CB-9E84-4682-AE69-2E60E39238AE}" type="presParOf" srcId="{28DBE90B-DA86-4EF2-8A52-6176798F4384}" destId="{EDB5716E-484B-409C-89B8-4FF7A8EB8D0D}" srcOrd="1" destOrd="0" presId="urn:microsoft.com/office/officeart/2009/layout/ReverseList"/>
    <dgm:cxn modelId="{0C8DF229-2387-4D4A-AA1A-E9CDA0123078}" type="presParOf" srcId="{28DBE90B-DA86-4EF2-8A52-6176798F4384}" destId="{38AB7BF3-7A85-4545-9C80-56F3FD369EE8}" srcOrd="2" destOrd="0" presId="urn:microsoft.com/office/officeart/2009/layout/ReverseList"/>
    <dgm:cxn modelId="{C9E6994F-BBAB-42EA-8D64-6EA6B6B2BBE2}" type="presParOf" srcId="{28DBE90B-DA86-4EF2-8A52-6176798F4384}" destId="{C7E0DD28-4612-4639-8B37-A8D1F276EC25}" srcOrd="3" destOrd="0" presId="urn:microsoft.com/office/officeart/2009/layout/ReverseList"/>
    <dgm:cxn modelId="{D7042A80-1B70-48D9-B053-A2D15A5BC892}" type="presParOf" srcId="{28DBE90B-DA86-4EF2-8A52-6176798F4384}" destId="{050D03CC-A717-483D-99D2-4ABB974A62DF}" srcOrd="4" destOrd="0" presId="urn:microsoft.com/office/officeart/2009/layout/ReverseList"/>
    <dgm:cxn modelId="{F3A8CCFE-0F5D-4F11-8745-B14F882DD476}" type="presParOf" srcId="{28DBE90B-DA86-4EF2-8A52-6176798F4384}" destId="{595EA416-8F3A-4B09-8476-1DDBE2A3ADD3}" srcOrd="5" destOrd="0" presId="urn:microsoft.com/office/officeart/2009/layout/Reverse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9CF8AE-DD3D-4D8C-A7AD-8925F22C0A5B}">
      <dsp:nvSpPr>
        <dsp:cNvPr id="0" name=""/>
        <dsp:cNvSpPr/>
      </dsp:nvSpPr>
      <dsp:spPr>
        <a:xfrm>
          <a:off x="4089815" y="2921290"/>
          <a:ext cx="2085003" cy="2085003"/>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s-EC" sz="1600" b="1" kern="1200" dirty="0" smtClean="0"/>
            <a:t>Enfermedades </a:t>
          </a:r>
          <a:r>
            <a:rPr lang="es-EC" sz="1600" b="1" kern="1200" dirty="0" err="1" smtClean="0"/>
            <a:t>neuro</a:t>
          </a:r>
          <a:r>
            <a:rPr lang="es-EC" sz="1600" b="1" kern="1200" dirty="0" smtClean="0"/>
            <a:t> psiquiátricas </a:t>
          </a:r>
          <a:r>
            <a:rPr lang="es-EC" sz="1600" b="1" kern="1200" dirty="0" err="1" smtClean="0"/>
            <a:t>discapacitantes</a:t>
          </a:r>
          <a:endParaRPr lang="es-EC" sz="1600" b="1" kern="1200" dirty="0"/>
        </a:p>
      </dsp:txBody>
      <dsp:txXfrm>
        <a:off x="4395157" y="3226632"/>
        <a:ext cx="1474319" cy="1474319"/>
      </dsp:txXfrm>
    </dsp:sp>
    <dsp:sp modelId="{75FF8B5B-5E9B-407C-84F4-CD3FC4FBD097}">
      <dsp:nvSpPr>
        <dsp:cNvPr id="0" name=""/>
        <dsp:cNvSpPr/>
      </dsp:nvSpPr>
      <dsp:spPr>
        <a:xfrm rot="16200000">
          <a:off x="4911814" y="2163278"/>
          <a:ext cx="441005" cy="708901"/>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C" sz="3000" kern="1200"/>
        </a:p>
      </dsp:txBody>
      <dsp:txXfrm>
        <a:off x="4977965" y="2371209"/>
        <a:ext cx="308704" cy="425341"/>
      </dsp:txXfrm>
    </dsp:sp>
    <dsp:sp modelId="{E7ABADBF-9D5A-4040-9A35-49233C26DCE9}">
      <dsp:nvSpPr>
        <dsp:cNvPr id="0" name=""/>
        <dsp:cNvSpPr/>
      </dsp:nvSpPr>
      <dsp:spPr>
        <a:xfrm>
          <a:off x="4089815" y="4201"/>
          <a:ext cx="2085003" cy="2085003"/>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b="0" kern="1200" dirty="0" smtClean="0"/>
            <a:t>Pacientes </a:t>
          </a:r>
          <a:endParaRPr lang="es-EC" sz="2800" b="0" kern="1200" dirty="0"/>
        </a:p>
      </dsp:txBody>
      <dsp:txXfrm>
        <a:off x="4395157" y="309543"/>
        <a:ext cx="1474319" cy="1474319"/>
      </dsp:txXfrm>
    </dsp:sp>
    <dsp:sp modelId="{3112B81D-3758-483E-A6AC-18A891C873BF}">
      <dsp:nvSpPr>
        <dsp:cNvPr id="0" name=""/>
        <dsp:cNvSpPr/>
      </dsp:nvSpPr>
      <dsp:spPr>
        <a:xfrm rot="1800000">
          <a:off x="6164141" y="4332373"/>
          <a:ext cx="441005" cy="708901"/>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C" sz="3000" kern="1200"/>
        </a:p>
      </dsp:txBody>
      <dsp:txXfrm>
        <a:off x="6173003" y="4441078"/>
        <a:ext cx="308704" cy="425341"/>
      </dsp:txXfrm>
    </dsp:sp>
    <dsp:sp modelId="{55EE42C1-B269-4526-8DD3-F01DE4C25A14}">
      <dsp:nvSpPr>
        <dsp:cNvPr id="0" name=""/>
        <dsp:cNvSpPr/>
      </dsp:nvSpPr>
      <dsp:spPr>
        <a:xfrm>
          <a:off x="6616088" y="4379834"/>
          <a:ext cx="2085003" cy="2085003"/>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b="0" kern="1200" dirty="0" smtClean="0"/>
            <a:t>Médicos</a:t>
          </a:r>
          <a:endParaRPr lang="es-EC" sz="2800" b="0" kern="1200" dirty="0"/>
        </a:p>
      </dsp:txBody>
      <dsp:txXfrm>
        <a:off x="6921430" y="4685176"/>
        <a:ext cx="1474319" cy="1474319"/>
      </dsp:txXfrm>
    </dsp:sp>
    <dsp:sp modelId="{635CFB1C-DDB3-4E5C-95B9-182B47B3D012}">
      <dsp:nvSpPr>
        <dsp:cNvPr id="0" name=""/>
        <dsp:cNvSpPr/>
      </dsp:nvSpPr>
      <dsp:spPr>
        <a:xfrm rot="9000000">
          <a:off x="3659486" y="4332373"/>
          <a:ext cx="441005" cy="708901"/>
        </a:xfrm>
        <a:prstGeom prst="rightArrow">
          <a:avLst>
            <a:gd name="adj1" fmla="val 60000"/>
            <a:gd name="adj2" fmla="val 50000"/>
          </a:avLst>
        </a:prstGeom>
        <a:gradFill rotWithShape="0">
          <a:gsLst>
            <a:gs pos="0">
              <a:schemeClr val="accent1">
                <a:tint val="60000"/>
                <a:hueOff val="0"/>
                <a:satOff val="0"/>
                <a:lumOff val="0"/>
                <a:alphaOff val="0"/>
                <a:lumMod val="110000"/>
                <a:satMod val="105000"/>
                <a:tint val="67000"/>
              </a:schemeClr>
            </a:gs>
            <a:gs pos="50000">
              <a:schemeClr val="accent1">
                <a:tint val="60000"/>
                <a:hueOff val="0"/>
                <a:satOff val="0"/>
                <a:lumOff val="0"/>
                <a:alphaOff val="0"/>
                <a:lumMod val="105000"/>
                <a:satMod val="103000"/>
                <a:tint val="73000"/>
              </a:schemeClr>
            </a:gs>
            <a:gs pos="100000">
              <a:schemeClr val="accent1">
                <a:tint val="60000"/>
                <a:hueOff val="0"/>
                <a:satOff val="0"/>
                <a:lumOff val="0"/>
                <a:alphaOff val="0"/>
                <a:lumMod val="105000"/>
                <a:satMod val="109000"/>
                <a:tint val="81000"/>
              </a:schemeClr>
            </a:gs>
          </a:gsLst>
          <a:lin ang="5400000" scaled="0"/>
        </a:gradFill>
        <a:ln>
          <a:noFill/>
        </a:ln>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s-EC" sz="3000" kern="1200"/>
        </a:p>
      </dsp:txBody>
      <dsp:txXfrm rot="10800000">
        <a:off x="3782925" y="4441078"/>
        <a:ext cx="308704" cy="425341"/>
      </dsp:txXfrm>
    </dsp:sp>
    <dsp:sp modelId="{82FEF529-A166-4A26-902F-E999A6D2D1B5}">
      <dsp:nvSpPr>
        <dsp:cNvPr id="0" name=""/>
        <dsp:cNvSpPr/>
      </dsp:nvSpPr>
      <dsp:spPr>
        <a:xfrm>
          <a:off x="1563542" y="4379834"/>
          <a:ext cx="2085003" cy="2085003"/>
        </a:xfrm>
        <a:prstGeom prst="ellips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s-EC" sz="2800" b="0" kern="1200" dirty="0" smtClean="0"/>
            <a:t>Familia </a:t>
          </a:r>
          <a:endParaRPr lang="es-EC" sz="2800" b="0" kern="1200" dirty="0"/>
        </a:p>
      </dsp:txBody>
      <dsp:txXfrm>
        <a:off x="1868884" y="4685176"/>
        <a:ext cx="1474319" cy="14743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16D154-0D3A-4502-9B34-3667DFD3E50E}">
      <dsp:nvSpPr>
        <dsp:cNvPr id="0" name=""/>
        <dsp:cNvSpPr/>
      </dsp:nvSpPr>
      <dsp:spPr>
        <a:xfrm>
          <a:off x="-6125176" y="-937410"/>
          <a:ext cx="7293488" cy="7293488"/>
        </a:xfrm>
        <a:prstGeom prst="blockArc">
          <a:avLst>
            <a:gd name="adj1" fmla="val 18900000"/>
            <a:gd name="adj2" fmla="val 2700000"/>
            <a:gd name="adj3" fmla="val 29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EEA7A8D-EC72-46DF-A31D-655506AF051C}">
      <dsp:nvSpPr>
        <dsp:cNvPr id="0" name=""/>
        <dsp:cNvSpPr/>
      </dsp:nvSpPr>
      <dsp:spPr>
        <a:xfrm>
          <a:off x="752110" y="541866"/>
          <a:ext cx="7301111"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t>Carácter interdisciplinario en el terreno de la investigación </a:t>
          </a:r>
          <a:endParaRPr lang="es-EC" sz="2500" kern="1200" dirty="0"/>
        </a:p>
      </dsp:txBody>
      <dsp:txXfrm>
        <a:off x="752110" y="541866"/>
        <a:ext cx="7301111" cy="1083733"/>
      </dsp:txXfrm>
    </dsp:sp>
    <dsp:sp modelId="{D3592515-23E6-4C2F-BD7E-87863A447699}">
      <dsp:nvSpPr>
        <dsp:cNvPr id="0" name=""/>
        <dsp:cNvSpPr/>
      </dsp:nvSpPr>
      <dsp:spPr>
        <a:xfrm>
          <a:off x="74777" y="4064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77C6F28-9EC8-4D58-9893-DEAA686B3901}">
      <dsp:nvSpPr>
        <dsp:cNvPr id="0" name=""/>
        <dsp:cNvSpPr/>
      </dsp:nvSpPr>
      <dsp:spPr>
        <a:xfrm>
          <a:off x="1146048" y="2167466"/>
          <a:ext cx="6907174"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t>La convergencia de la neurociencia y bioética: Objetividad </a:t>
          </a:r>
          <a:r>
            <a:rPr lang="es-EC" sz="2500" kern="1200" dirty="0" err="1" smtClean="0"/>
            <a:t>neurocientífica</a:t>
          </a:r>
          <a:r>
            <a:rPr lang="es-EC" sz="2500" kern="1200" dirty="0" smtClean="0"/>
            <a:t> </a:t>
          </a:r>
          <a:endParaRPr lang="es-EC" sz="2500" kern="1200" dirty="0"/>
        </a:p>
      </dsp:txBody>
      <dsp:txXfrm>
        <a:off x="1146048" y="2167466"/>
        <a:ext cx="6907174" cy="1083733"/>
      </dsp:txXfrm>
    </dsp:sp>
    <dsp:sp modelId="{ECE368A2-2F1F-44FE-BADB-AC7BAB643B56}">
      <dsp:nvSpPr>
        <dsp:cNvPr id="0" name=""/>
        <dsp:cNvSpPr/>
      </dsp:nvSpPr>
      <dsp:spPr>
        <a:xfrm>
          <a:off x="468714" y="20320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06B33D5-6556-4681-8CB6-D872F4D9B2A5}">
      <dsp:nvSpPr>
        <dsp:cNvPr id="0" name=""/>
        <dsp:cNvSpPr/>
      </dsp:nvSpPr>
      <dsp:spPr>
        <a:xfrm>
          <a:off x="752110" y="3793066"/>
          <a:ext cx="7301111" cy="108373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63500" rIns="63500" bIns="63500" numCol="1" spcCol="1270" anchor="ctr" anchorCtr="0">
          <a:noAutofit/>
        </a:bodyPr>
        <a:lstStyle/>
        <a:p>
          <a:pPr lvl="0" algn="l" defTabSz="1111250">
            <a:lnSpc>
              <a:spcPct val="90000"/>
            </a:lnSpc>
            <a:spcBef>
              <a:spcPct val="0"/>
            </a:spcBef>
            <a:spcAft>
              <a:spcPct val="35000"/>
            </a:spcAft>
          </a:pPr>
          <a:r>
            <a:rPr lang="es-EC" sz="2500" kern="1200" dirty="0" smtClean="0"/>
            <a:t>La convergencia de la neurociencia y la filosofía: consideraciones epistemológicas y ontológicas </a:t>
          </a:r>
          <a:endParaRPr lang="es-EC" sz="2500" kern="1200" dirty="0"/>
        </a:p>
      </dsp:txBody>
      <dsp:txXfrm>
        <a:off x="752110" y="3793066"/>
        <a:ext cx="7301111" cy="1083733"/>
      </dsp:txXfrm>
    </dsp:sp>
    <dsp:sp modelId="{899F8E44-B741-49E6-9172-4F8B89D3C453}">
      <dsp:nvSpPr>
        <dsp:cNvPr id="0" name=""/>
        <dsp:cNvSpPr/>
      </dsp:nvSpPr>
      <dsp:spPr>
        <a:xfrm>
          <a:off x="74777" y="3657600"/>
          <a:ext cx="1354666" cy="1354666"/>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7D4611-492D-432A-89DB-5561C512281B}">
      <dsp:nvSpPr>
        <dsp:cNvPr id="0" name=""/>
        <dsp:cNvSpPr/>
      </dsp:nvSpPr>
      <dsp:spPr>
        <a:xfrm>
          <a:off x="2781893" y="1786225"/>
          <a:ext cx="3747544" cy="3747544"/>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1910" tIns="41910" rIns="41910" bIns="41910" numCol="1" spcCol="1270" anchor="ctr" anchorCtr="0">
          <a:noAutofit/>
        </a:bodyPr>
        <a:lstStyle/>
        <a:p>
          <a:pPr lvl="0" algn="ctr" defTabSz="1466850">
            <a:lnSpc>
              <a:spcPct val="90000"/>
            </a:lnSpc>
            <a:spcBef>
              <a:spcPct val="0"/>
            </a:spcBef>
            <a:spcAft>
              <a:spcPct val="35000"/>
            </a:spcAft>
          </a:pPr>
          <a:r>
            <a:rPr lang="es-EC" sz="3300" kern="1200" dirty="0" smtClean="0"/>
            <a:t>Enfoques metodológicos </a:t>
          </a:r>
          <a:endParaRPr lang="es-EC" sz="3300" kern="1200" dirty="0"/>
        </a:p>
      </dsp:txBody>
      <dsp:txXfrm>
        <a:off x="3330708" y="2335040"/>
        <a:ext cx="2649914" cy="2649914"/>
      </dsp:txXfrm>
    </dsp:sp>
    <dsp:sp modelId="{A104B7BF-7120-4727-A273-7DCD1A4098A3}">
      <dsp:nvSpPr>
        <dsp:cNvPr id="0" name=""/>
        <dsp:cNvSpPr/>
      </dsp:nvSpPr>
      <dsp:spPr>
        <a:xfrm>
          <a:off x="3718779" y="284983"/>
          <a:ext cx="1873772" cy="187377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dirty="0" smtClean="0"/>
            <a:t>Neuroética conceptual</a:t>
          </a:r>
          <a:endParaRPr lang="es-EC" sz="2200" kern="1200" dirty="0"/>
        </a:p>
      </dsp:txBody>
      <dsp:txXfrm>
        <a:off x="3993187" y="559391"/>
        <a:ext cx="1324956" cy="1324956"/>
      </dsp:txXfrm>
    </dsp:sp>
    <dsp:sp modelId="{43B6F828-D377-4D47-8A5C-FA00909E541E}">
      <dsp:nvSpPr>
        <dsp:cNvPr id="0" name=""/>
        <dsp:cNvSpPr/>
      </dsp:nvSpPr>
      <dsp:spPr>
        <a:xfrm>
          <a:off x="5830260" y="3942175"/>
          <a:ext cx="1873772" cy="187377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dirty="0" smtClean="0"/>
            <a:t>Neuroética empírica</a:t>
          </a:r>
          <a:endParaRPr lang="es-EC" sz="2200" kern="1200" dirty="0"/>
        </a:p>
      </dsp:txBody>
      <dsp:txXfrm>
        <a:off x="6104668" y="4216583"/>
        <a:ext cx="1324956" cy="1324956"/>
      </dsp:txXfrm>
    </dsp:sp>
    <dsp:sp modelId="{131FB7F9-6864-4E3B-8068-494C728094DC}">
      <dsp:nvSpPr>
        <dsp:cNvPr id="0" name=""/>
        <dsp:cNvSpPr/>
      </dsp:nvSpPr>
      <dsp:spPr>
        <a:xfrm>
          <a:off x="1607298" y="3942175"/>
          <a:ext cx="1873772" cy="1873772"/>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7940" tIns="27940" rIns="27940" bIns="27940" numCol="1" spcCol="1270" anchor="ctr" anchorCtr="0">
          <a:noAutofit/>
        </a:bodyPr>
        <a:lstStyle/>
        <a:p>
          <a:pPr lvl="0" algn="ctr" defTabSz="977900">
            <a:lnSpc>
              <a:spcPct val="90000"/>
            </a:lnSpc>
            <a:spcBef>
              <a:spcPct val="0"/>
            </a:spcBef>
            <a:spcAft>
              <a:spcPct val="35000"/>
            </a:spcAft>
          </a:pPr>
          <a:r>
            <a:rPr lang="es-EC" sz="2200" kern="1200" dirty="0" err="1" smtClean="0"/>
            <a:t>Neuro</a:t>
          </a:r>
          <a:r>
            <a:rPr lang="es-EC" sz="2200" kern="1200" dirty="0" smtClean="0"/>
            <a:t>-bioética</a:t>
          </a:r>
          <a:endParaRPr lang="es-EC" sz="2200" kern="1200" dirty="0"/>
        </a:p>
      </dsp:txBody>
      <dsp:txXfrm>
        <a:off x="1881706" y="4216583"/>
        <a:ext cx="1324956" cy="13249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5716E-484B-409C-89B8-4FF7A8EB8D0D}">
      <dsp:nvSpPr>
        <dsp:cNvPr id="0" name=""/>
        <dsp:cNvSpPr/>
      </dsp:nvSpPr>
      <dsp:spPr>
        <a:xfrm rot="16200000">
          <a:off x="1625324" y="1828438"/>
          <a:ext cx="3871754" cy="2366052"/>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1440" tIns="152400" rIns="137160" bIns="152400" numCol="1" spcCol="1270" anchor="t" anchorCtr="0">
          <a:noAutofit/>
        </a:bodyPr>
        <a:lstStyle/>
        <a:p>
          <a:pPr lvl="0" algn="just" defTabSz="1066800">
            <a:lnSpc>
              <a:spcPct val="90000"/>
            </a:lnSpc>
            <a:spcBef>
              <a:spcPct val="0"/>
            </a:spcBef>
            <a:spcAft>
              <a:spcPct val="35000"/>
            </a:spcAft>
          </a:pPr>
          <a:r>
            <a:rPr lang="es-EC" sz="2400" kern="1200" dirty="0" smtClean="0"/>
            <a:t>Establecimiento de departamentos: formalizar la existencia de un área académica </a:t>
          </a:r>
          <a:endParaRPr lang="es-EC" sz="2400" kern="1200" dirty="0"/>
        </a:p>
      </dsp:txBody>
      <dsp:txXfrm rot="5400000">
        <a:off x="2493697" y="1191109"/>
        <a:ext cx="2250530" cy="3640710"/>
      </dsp:txXfrm>
    </dsp:sp>
    <dsp:sp modelId="{C7E0DD28-4612-4639-8B37-A8D1F276EC25}">
      <dsp:nvSpPr>
        <dsp:cNvPr id="0" name=""/>
        <dsp:cNvSpPr/>
      </dsp:nvSpPr>
      <dsp:spPr>
        <a:xfrm rot="5400000">
          <a:off x="4098814" y="1828438"/>
          <a:ext cx="3871754" cy="2366052"/>
        </a:xfrm>
        <a:prstGeom prst="round2SameRect">
          <a:avLst>
            <a:gd name="adj1" fmla="val 16670"/>
            <a:gd name="adj2" fmla="val 0"/>
          </a:avLst>
        </a:prstGeom>
        <a:solidFill>
          <a:schemeClr val="accent1">
            <a:tint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4305" tIns="171450" rIns="102870" bIns="171450" numCol="1" spcCol="1270" anchor="t" anchorCtr="0">
          <a:noAutofit/>
        </a:bodyPr>
        <a:lstStyle/>
        <a:p>
          <a:pPr lvl="0" algn="l" defTabSz="1200150">
            <a:lnSpc>
              <a:spcPct val="90000"/>
            </a:lnSpc>
            <a:spcBef>
              <a:spcPct val="0"/>
            </a:spcBef>
            <a:spcAft>
              <a:spcPct val="35000"/>
            </a:spcAft>
          </a:pPr>
          <a:r>
            <a:rPr lang="es-EC" sz="2700" kern="1200" dirty="0" smtClean="0"/>
            <a:t>Progreso y la adaptación de esta disciplina en relación a los nuevos objetivos y métodos de investigación</a:t>
          </a:r>
          <a:endParaRPr lang="es-EC" sz="2700" kern="1200" dirty="0"/>
        </a:p>
      </dsp:txBody>
      <dsp:txXfrm rot="-5400000">
        <a:off x="4851665" y="1191109"/>
        <a:ext cx="2250530" cy="3640710"/>
      </dsp:txXfrm>
    </dsp:sp>
    <dsp:sp modelId="{050D03CC-A717-483D-99D2-4ABB974A62DF}">
      <dsp:nvSpPr>
        <dsp:cNvPr id="0" name=""/>
        <dsp:cNvSpPr/>
      </dsp:nvSpPr>
      <dsp:spPr>
        <a:xfrm>
          <a:off x="3560959" y="0"/>
          <a:ext cx="2473490" cy="2473370"/>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95EA416-8F3A-4B09-8476-1DDBE2A3ADD3}">
      <dsp:nvSpPr>
        <dsp:cNvPr id="0" name=""/>
        <dsp:cNvSpPr/>
      </dsp:nvSpPr>
      <dsp:spPr>
        <a:xfrm rot="10800000">
          <a:off x="3560959" y="3548957"/>
          <a:ext cx="2473490" cy="2473370"/>
        </a:xfrm>
        <a:prstGeom prst="circularArrow">
          <a:avLst>
            <a:gd name="adj1" fmla="val 12500"/>
            <a:gd name="adj2" fmla="val 1142322"/>
            <a:gd name="adj3" fmla="val 20457678"/>
            <a:gd name="adj4" fmla="val 10800000"/>
            <a:gd name="adj5" fmla="val 125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9/layout/ReverseList">
  <dgm:title val=""/>
  <dgm:desc val=""/>
  <dgm:catLst>
    <dgm:cat type="relationship" pri="3800"/>
  </dgm:catLst>
  <dgm:samp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clrData>
  <dgm:layoutNode name="Name0">
    <dgm:varLst>
      <dgm:chMax val="2"/>
      <dgm:chPref val="2"/>
      <dgm:animLvl val="lvl"/>
    </dgm:varLst>
    <dgm:choose name="Name1">
      <dgm:if name="Name2" axis="ch" ptType="node" func="cnt" op="lte" val="1">
        <dgm:alg type="composite">
          <dgm:param type="ar" val="0.9993"/>
        </dgm:alg>
      </dgm:if>
      <dgm:else name="Name3">
        <dgm:alg type="composite">
          <dgm:param type="ar" val="0.8036"/>
        </dgm:alg>
      </dgm:else>
    </dgm:choose>
    <dgm:shape xmlns:r="http://schemas.openxmlformats.org/officeDocument/2006/relationships" r:blip="">
      <dgm:adjLst/>
    </dgm:shape>
    <dgm:choose name="Name4">
      <dgm:if name="Name5" axis="ch" ptType="node" func="cnt" op="lte" val="1">
        <dgm:constrLst>
          <dgm:constr type="primFontSz" for="des" ptType="node" op="equ" val="65"/>
          <dgm:constr type="l" for="ch" forName="LeftNode" refType="w" fact="0"/>
          <dgm:constr type="t" for="ch" forName="LeftNode" refType="h" fact="0.25"/>
          <dgm:constr type="w" for="ch" forName="LeftNode" refType="w" fact="0.5"/>
          <dgm:constr type="h" for="ch" forName="LeftNode" refType="h"/>
          <dgm:constr type="l" for="ch" forName="LeftText" refType="w" fact="0"/>
          <dgm:constr type="t" for="ch" forName="LeftText" refType="h" fact="0.25"/>
          <dgm:constr type="w" for="ch" forName="LeftText" refType="w" fact="0.5"/>
          <dgm:constr type="h" for="ch" forName="LeftText" refType="h"/>
        </dgm:constrLst>
      </dgm:if>
      <dgm:else name="Name6">
        <dgm:constrLst>
          <dgm:constr type="primFontSz" for="des" ptType="node" op="equ" val="65"/>
          <dgm:constr type="l" for="ch" forName="LeftNode" refType="w" fact="0"/>
          <dgm:constr type="t" for="ch" forName="LeftNode" refType="h" fact="0.1786"/>
          <dgm:constr type="w" for="ch" forName="LeftNode" refType="w" fact="0.4889"/>
          <dgm:constr type="h" for="ch" forName="LeftNode" refType="h" fact="0.6429"/>
          <dgm:constr type="l" for="ch" forName="LeftText" refType="w" fact="0"/>
          <dgm:constr type="t" for="ch" forName="LeftText" refType="h" fact="0.1786"/>
          <dgm:constr type="w" for="ch" forName="LeftText" refType="w" fact="0.4889"/>
          <dgm:constr type="h" for="ch" forName="LeftText" refType="h" fact="0.6429"/>
          <dgm:constr type="l" for="ch" forName="RightNode" refType="w" fact="0.5111"/>
          <dgm:constr type="t" for="ch" forName="RightNode" refType="h" fact="0.1786"/>
          <dgm:constr type="w" for="ch" forName="RightNode" refType="w" fact="0.4889"/>
          <dgm:constr type="h" for="ch" forName="RightNode" refType="h" fact="0.6429"/>
          <dgm:constr type="l" for="ch" forName="RightText" refType="w" fact="0.5111"/>
          <dgm:constr type="t" for="ch" forName="RightText" refType="h" fact="0.1786"/>
          <dgm:constr type="w" for="ch" forName="RightText" refType="w" fact="0.4889"/>
          <dgm:constr type="h" for="ch" forName="RightText" refType="h" fact="0.6429"/>
          <dgm:constr type="l" for="ch" forName="TopArrow" refType="w" fact="0.2444"/>
          <dgm:constr type="t" for="ch" forName="TopArrow" refType="h" fact="0"/>
          <dgm:constr type="w" for="ch" forName="TopArrow" refType="w" fact="0.5111"/>
          <dgm:constr type="h" for="ch" forName="TopArrow" refType="h" fact="0.4107"/>
          <dgm:constr type="l" for="ch" forName="BottomArrow" refType="w" fact="0.2444"/>
          <dgm:constr type="t" for="ch" forName="BottomArrow" refType="h" fact="0.5893"/>
          <dgm:constr type="w" for="ch" forName="BottomArrow" refType="w" fact="0.5111"/>
          <dgm:constr type="h" for="ch" forName="BottomArrow" refType="h" fact="0.4107"/>
        </dgm:constrLst>
      </dgm:else>
    </dgm:choose>
    <dgm:choose name="Name7">
      <dgm:if name="Name8" axis="ch" ptType="node" func="cnt" op="gte" val="1">
        <dgm:layoutNode name="LeftText" styleLbl="revTx" moveWith="LeftNode">
          <dgm:varLst>
            <dgm:bulletEnabled val="1"/>
          </dgm:varLst>
          <dgm:alg type="tx">
            <dgm:param type="txAnchorVert" val="t"/>
            <dgm:param type="parTxLTRAlign" val="l"/>
          </dgm:alg>
          <dgm:choose name="Name9">
            <dgm:if name="Name10" axis="ch" ptType="node" func="cnt" op="lte" val="1">
              <dgm:shape xmlns:r="http://schemas.openxmlformats.org/officeDocument/2006/relationships" type="roundRect" r:blip="" hideGeom="1">
                <dgm:adjLst>
                  <dgm:adj idx="1" val="0.1667"/>
                  <dgm:adj idx="2" val="0"/>
                </dgm:adjLst>
              </dgm:shape>
              <dgm:presOf axis="ch desOrSelf" ptType="node node" st="1 1" cnt="1 0"/>
              <dgm:constrLst>
                <dgm:constr type="lMarg" refType="primFontSz" fact="0.3"/>
                <dgm:constr type="rMarg" refType="primFontSz" fact="0.3"/>
                <dgm:constr type="tMarg" refType="primFontSz" fact="0.5"/>
                <dgm:constr type="bMarg" refType="primFontSz" fact="0.5"/>
              </dgm:constrLst>
            </dgm:if>
            <dgm:else name="Name11">
              <dgm:shape xmlns:r="http://schemas.openxmlformats.org/officeDocument/2006/relationships" rot="270" type="round2SameRect" r:blip="" hideGeom="1">
                <dgm:adjLst>
                  <dgm:adj idx="1" val="0.1667"/>
                  <dgm:adj idx="2" val="0"/>
                </dgm:adjLst>
              </dgm:shape>
              <dgm:presOf axis="ch desOrSelf" ptType="node node" st="1 1" cnt="1 0"/>
              <dgm:constrLst>
                <dgm:constr type="lMarg" refType="primFontSz" fact="0.3"/>
                <dgm:constr type="rMarg" refType="primFontSz" fact="0.45"/>
                <dgm:constr type="tMarg" refType="primFontSz" fact="0.5"/>
                <dgm:constr type="bMarg" refType="primFontSz" fact="0.5"/>
              </dgm:constrLst>
            </dgm:else>
          </dgm:choose>
          <dgm:ruleLst>
            <dgm:rule type="primFontSz" val="5" fact="NaN" max="NaN"/>
          </dgm:ruleLst>
        </dgm:layoutNode>
        <dgm:layoutNode name="LeftNode" styleLbl="bgImgPlace1">
          <dgm:varLst>
            <dgm:chMax val="2"/>
            <dgm:chPref val="2"/>
          </dgm:varLst>
          <dgm:alg type="sp"/>
          <dgm:choose name="Name12">
            <dgm:if name="Name13" axis="ch" ptType="node" func="cnt" op="lte" val="1">
              <dgm:shape xmlns:r="http://schemas.openxmlformats.org/officeDocument/2006/relationships" type="roundRect" r:blip="">
                <dgm:adjLst>
                  <dgm:adj idx="1" val="0.1667"/>
                  <dgm:adj idx="2" val="0"/>
                </dgm:adjLst>
              </dgm:shape>
            </dgm:if>
            <dgm:else name="Name14">
              <dgm:shape xmlns:r="http://schemas.openxmlformats.org/officeDocument/2006/relationships" rot="270" type="round2SameRect" r:blip="">
                <dgm:adjLst>
                  <dgm:adj idx="1" val="0.1667"/>
                  <dgm:adj idx="2" val="0"/>
                </dgm:adjLst>
              </dgm:shape>
            </dgm:else>
          </dgm:choose>
          <dgm:presOf axis="ch desOrSelf" ptType="node node" st="1 1" cnt="1 0"/>
        </dgm:layoutNode>
        <dgm:choose name="Name15">
          <dgm:if name="Name16" axis="ch" ptType="node" func="cnt" op="gte" val="2">
            <dgm:layoutNode name="RightText" styleLbl="revTx" moveWith="RightNode">
              <dgm:varLst>
                <dgm:bulletEnabled val="1"/>
              </dgm:varLst>
              <dgm:alg type="tx">
                <dgm:param type="txAnchorVert" val="t"/>
                <dgm:param type="parTxLTRAlign" val="l"/>
              </dgm:alg>
              <dgm:shape xmlns:r="http://schemas.openxmlformats.org/officeDocument/2006/relationships" rot="90" type="round2SameRect" r:blip="" hideGeom="1">
                <dgm:adjLst>
                  <dgm:adj idx="1" val="0.1667"/>
                  <dgm:adj idx="2" val="0"/>
                </dgm:adjLst>
              </dgm:shape>
              <dgm:presOf axis="ch desOrSelf" ptType="node node" st="2 1" cnt="1 0"/>
              <dgm:constrLst>
                <dgm:constr type="lMarg" refType="primFontSz" fact="0.45"/>
                <dgm:constr type="rMarg" refType="primFontSz" fact="0.3"/>
                <dgm:constr type="tMarg" refType="primFontSz" fact="0.5"/>
                <dgm:constr type="bMarg" refType="primFontSz" fact="0.5"/>
              </dgm:constrLst>
              <dgm:ruleLst>
                <dgm:rule type="primFontSz" val="5" fact="NaN" max="NaN"/>
              </dgm:ruleLst>
            </dgm:layoutNode>
            <dgm:layoutNode name="RightNode" styleLbl="bgImgPlace1">
              <dgm:varLst>
                <dgm:chMax val="0"/>
                <dgm:chPref val="0"/>
              </dgm:varLst>
              <dgm:alg type="sp"/>
              <dgm:shape xmlns:r="http://schemas.openxmlformats.org/officeDocument/2006/relationships" rot="90" type="round2SameRect" r:blip="">
                <dgm:adjLst>
                  <dgm:adj idx="1" val="0.1667"/>
                  <dgm:adj idx="2" val="0"/>
                </dgm:adjLst>
              </dgm:shape>
              <dgm:presOf axis="ch desOrSelf" ptType="node node" st="2 1" cnt="1 0"/>
            </dgm:layoutNode>
            <dgm:layoutNode name="TopArrow">
              <dgm:alg type="sp"/>
              <dgm:shape xmlns:r="http://schemas.openxmlformats.org/officeDocument/2006/relationships" type="circularArrow" r:blip="">
                <dgm:adjLst>
                  <dgm:adj idx="1" val="0.125"/>
                  <dgm:adj idx="2" val="19.0387"/>
                  <dgm:adj idx="3" val="-19.0387"/>
                  <dgm:adj idx="4" val="180"/>
                  <dgm:adj idx="5" val="0.125"/>
                </dgm:adjLst>
              </dgm:shape>
              <dgm:presOf/>
            </dgm:layoutNode>
            <dgm:layoutNode name="BottomArrow">
              <dgm:alg type="sp"/>
              <dgm:shape xmlns:r="http://schemas.openxmlformats.org/officeDocument/2006/relationships" rot="180" type="circularArrow" r:blip="">
                <dgm:adjLst>
                  <dgm:adj idx="1" val="0.125"/>
                  <dgm:adj idx="2" val="19.0387"/>
                  <dgm:adj idx="3" val="-19.0387"/>
                  <dgm:adj idx="4" val="180"/>
                  <dgm:adj idx="5" val="0.125"/>
                </dgm:adjLst>
              </dgm:shape>
              <dgm:presOf/>
            </dgm:layoutNode>
          </dgm:if>
          <dgm:else name="Name17"/>
        </dgm:choose>
      </dgm:if>
      <dgm:else name="Name1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B6FD967-1B98-446F-94FC-989318B55D3D}" type="datetimeFigureOut">
              <a:rPr lang="es-EC" smtClean="0"/>
              <a:t>3/10/2018</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60D15E-CE13-48B6-AE74-0D43ACB17FFD}" type="slidenum">
              <a:rPr lang="es-EC" smtClean="0"/>
              <a:t>‹Nº›</a:t>
            </a:fld>
            <a:endParaRPr lang="es-EC"/>
          </a:p>
        </p:txBody>
      </p:sp>
    </p:spTree>
    <p:extLst>
      <p:ext uri="{BB962C8B-B14F-4D97-AF65-F5344CB8AC3E}">
        <p14:creationId xmlns:p14="http://schemas.microsoft.com/office/powerpoint/2010/main" val="39119844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ircm.academia.edu/"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mcgill.academia.edu/Departments/Neuroscience/Documents" TargetMode="External"/><Relationship Id="rId5" Type="http://schemas.openxmlformats.org/officeDocument/2006/relationships/hyperlink" Target="http://mcgill.academia.edu/" TargetMode="External"/><Relationship Id="rId4" Type="http://schemas.openxmlformats.org/officeDocument/2006/relationships/hyperlink" Target="http://ircm.academia.edu/Departments/Pragmatic_Health_Ethics_Research_Unit/Documents"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Vladimir robles</a:t>
            </a:r>
            <a:endParaRPr lang="es-EC" dirty="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1</a:t>
            </a:fld>
            <a:endParaRPr lang="es-EC"/>
          </a:p>
        </p:txBody>
      </p:sp>
    </p:spTree>
    <p:extLst>
      <p:ext uri="{BB962C8B-B14F-4D97-AF65-F5344CB8AC3E}">
        <p14:creationId xmlns:p14="http://schemas.microsoft.com/office/powerpoint/2010/main" val="2932948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EC" baseline="0" dirty="0" smtClean="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10</a:t>
            </a:fld>
            <a:endParaRPr lang="es-EC"/>
          </a:p>
        </p:txBody>
      </p:sp>
    </p:spTree>
    <p:extLst>
      <p:ext uri="{BB962C8B-B14F-4D97-AF65-F5344CB8AC3E}">
        <p14:creationId xmlns:p14="http://schemas.microsoft.com/office/powerpoint/2010/main" val="1206153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LE DOY PASO A FERNANDA ALVAREZ</a:t>
            </a:r>
            <a:r>
              <a:rPr lang="es-EC" baseline="0" dirty="0" smtClean="0"/>
              <a:t> MAESTRANTE DEL PROGRAMA DE NEUROPSICOLOGÍA PARA QUE CONTINUE CON ESTE TEMA</a:t>
            </a:r>
            <a:endParaRPr lang="es-EC" dirty="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11</a:t>
            </a:fld>
            <a:endParaRPr lang="es-EC"/>
          </a:p>
        </p:txBody>
      </p:sp>
    </p:spTree>
    <p:extLst>
      <p:ext uri="{BB962C8B-B14F-4D97-AF65-F5344CB8AC3E}">
        <p14:creationId xmlns:p14="http://schemas.microsoft.com/office/powerpoint/2010/main" val="351589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La diversidad de puntos de vista sobre la neuroética es puesta en relieve en los debates sobre la novedad y la identidad de esta ciencia. Al parecer es un área innovadora o única de la investigación, pero un examen más detallado de los acontecimientos de la neuroética sugiere que comparte una historia con el campo de la bioética, que también ha sido fuertemente moldeada por la neurociencia. </a:t>
            </a:r>
          </a:p>
          <a:p>
            <a:r>
              <a:rPr lang="es-EC" sz="1200" kern="1200" dirty="0" smtClean="0">
                <a:solidFill>
                  <a:schemeClr val="tx1"/>
                </a:solidFill>
                <a:effectLst/>
                <a:latin typeface="+mn-lt"/>
                <a:ea typeface="+mn-ea"/>
                <a:cs typeface="+mn-cs"/>
              </a:rPr>
              <a:t>Se pueden encontrar referencias a “neuroética” que se remontan a la década de 1970 (Poncio 1973) e incluso a la segunda guerra mundial.</a:t>
            </a:r>
          </a:p>
          <a:p>
            <a:r>
              <a:rPr lang="es-EC" sz="1200" kern="1200" dirty="0" smtClean="0">
                <a:solidFill>
                  <a:schemeClr val="tx1"/>
                </a:solidFill>
                <a:effectLst/>
                <a:latin typeface="+mn-lt"/>
                <a:ea typeface="+mn-ea"/>
                <a:cs typeface="+mn-cs"/>
              </a:rPr>
              <a:t>Algunos autores de la “ciencia médica” del Tercer Reich realizaban experimentos con EEG, junto con otros tales como potenciales evocados o el casco de registro de actividad eléctrica cerebral (</a:t>
            </a:r>
            <a:r>
              <a:rPr lang="es-EC" sz="1200" kern="1200" dirty="0" err="1" smtClean="0">
                <a:solidFill>
                  <a:schemeClr val="tx1"/>
                </a:solidFill>
                <a:effectLst/>
                <a:latin typeface="+mn-lt"/>
                <a:ea typeface="+mn-ea"/>
                <a:cs typeface="+mn-cs"/>
              </a:rPr>
              <a:t>Shevell</a:t>
            </a:r>
            <a:r>
              <a:rPr lang="es-EC" sz="1200" kern="1200" dirty="0" smtClean="0">
                <a:solidFill>
                  <a:schemeClr val="tx1"/>
                </a:solidFill>
                <a:effectLst/>
                <a:latin typeface="+mn-lt"/>
                <a:ea typeface="+mn-ea"/>
                <a:cs typeface="+mn-cs"/>
              </a:rPr>
              <a:t> 1999). </a:t>
            </a:r>
          </a:p>
          <a:p>
            <a:r>
              <a:rPr lang="es-EC" sz="1200" kern="1200" dirty="0" smtClean="0">
                <a:solidFill>
                  <a:schemeClr val="tx1"/>
                </a:solidFill>
                <a:effectLst/>
                <a:latin typeface="+mn-lt"/>
                <a:ea typeface="+mn-ea"/>
                <a:cs typeface="+mn-cs"/>
              </a:rPr>
              <a:t>Leo Alexander, consultor médico de la Secretaría de la segunda guerra mundial (1939-1945) y el Asesor Jefe de Estados Unidos para crímenes de guerra, fue un neurólogo y psiquiatra . fue uno de los principales contribuyentes al Código de </a:t>
            </a:r>
            <a:r>
              <a:rPr lang="es-EC" sz="1200" kern="1200" dirty="0" err="1" smtClean="0">
                <a:solidFill>
                  <a:schemeClr val="tx1"/>
                </a:solidFill>
                <a:effectLst/>
                <a:latin typeface="+mn-lt"/>
                <a:ea typeface="+mn-ea"/>
                <a:cs typeface="+mn-cs"/>
              </a:rPr>
              <a:t>Nuremberg</a:t>
            </a:r>
            <a:r>
              <a:rPr lang="es-EC" sz="1200" kern="1200" dirty="0" smtClean="0">
                <a:solidFill>
                  <a:schemeClr val="tx1"/>
                </a:solidFill>
                <a:effectLst/>
                <a:latin typeface="+mn-lt"/>
                <a:ea typeface="+mn-ea"/>
                <a:cs typeface="+mn-cs"/>
              </a:rPr>
              <a:t> (1947), un documento clave en el desarrollo de los principios modernos de ética de la investigación que recoge una serie de principios que rigen la experimentación con seres humanos, que resultó de las deliberaciones de los Juicios de Núremberg, al final de la Segunda Guerra Mundial. </a:t>
            </a:r>
          </a:p>
          <a:p>
            <a:r>
              <a:rPr lang="es-EC" sz="1200" kern="1200" dirty="0" smtClean="0">
                <a:solidFill>
                  <a:schemeClr val="tx1"/>
                </a:solidFill>
                <a:effectLst/>
                <a:latin typeface="+mn-lt"/>
                <a:ea typeface="+mn-ea"/>
                <a:cs typeface="+mn-cs"/>
              </a:rPr>
              <a:t>Como otro ejemplo, creación</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Comisión Nacional para la Protección de Sujetos Humanos de Investigación Biomédica y de Comportamiento en 1974, fue el legado descontento de miles de </a:t>
            </a:r>
            <a:r>
              <a:rPr lang="es-EC" sz="1200" kern="1200" dirty="0" err="1" smtClean="0">
                <a:solidFill>
                  <a:schemeClr val="tx1"/>
                </a:solidFill>
                <a:effectLst/>
                <a:latin typeface="+mn-lt"/>
                <a:ea typeface="+mn-ea"/>
                <a:cs typeface="+mn-cs"/>
              </a:rPr>
              <a:t>psicoquirúrgicas</a:t>
            </a:r>
            <a:r>
              <a:rPr lang="es-EC" sz="1200" kern="1200" dirty="0" smtClean="0">
                <a:solidFill>
                  <a:schemeClr val="tx1"/>
                </a:solidFill>
                <a:effectLst/>
                <a:latin typeface="+mn-lt"/>
                <a:ea typeface="+mn-ea"/>
                <a:cs typeface="+mn-cs"/>
              </a:rPr>
              <a:t> llevadas a cabo en el EE.UU, lo que produjo el influyente informe Belmont, informe creado por el Departamento de Salud, Educación y Bienestar de los Estados Unidos publicado 1978. De hecho, entre muchos informes de esta Comisión (por ejemplo, en la investigación con fetos y con presos), uno está enteramente dedicado a la psicocirugía, que incluye recomendaciones para el uso más restrictivo de estos procedimientos en ciertos casos (La Comisión Nacional para la Protección de Sujetos Humanos de Biomédica y del Comportamiento Investigación 1977). </a:t>
            </a:r>
          </a:p>
          <a:p>
            <a:r>
              <a:rPr lang="es-EC" sz="1200" kern="1200" dirty="0" smtClean="0">
                <a:solidFill>
                  <a:schemeClr val="tx1"/>
                </a:solidFill>
                <a:effectLst/>
                <a:latin typeface="+mn-lt"/>
                <a:ea typeface="+mn-ea"/>
                <a:cs typeface="+mn-cs"/>
              </a:rPr>
              <a:t>La Organización Internacional de Investigación del Cerebro, organización no gubernamental reconocida por la UNESCO, fue establecida en 1960 con el objetivo de promover las neurociencias y de facilitar la capacitación y la comunicación entre científicos; en 1973, fue admitida como asociada en el Consejo Internacional de Uniones Científicas, pasó a ser miembro titular en 1993 y ha implementado Escuelas de</a:t>
            </a:r>
            <a:r>
              <a:rPr lang="es-EC" sz="1200" kern="1200" baseline="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Neurociencia anuales desde 1999. Por otro lado el gobierno de los Estados Unidos declaró la década de los noventa como la Década del Cerebro</a:t>
            </a:r>
          </a:p>
          <a:p>
            <a:r>
              <a:rPr lang="es-EC" sz="1200" kern="1200" dirty="0" smtClean="0">
                <a:solidFill>
                  <a:schemeClr val="tx1"/>
                </a:solidFill>
                <a:effectLst/>
                <a:latin typeface="+mn-lt"/>
                <a:ea typeface="+mn-ea"/>
                <a:cs typeface="+mn-cs"/>
              </a:rPr>
              <a:t>Jean-Pierre </a:t>
            </a:r>
            <a:r>
              <a:rPr lang="es-EC" sz="1200" kern="1200" dirty="0" err="1" smtClean="0">
                <a:solidFill>
                  <a:schemeClr val="tx1"/>
                </a:solidFill>
                <a:effectLst/>
                <a:latin typeface="+mn-lt"/>
                <a:ea typeface="+mn-ea"/>
                <a:cs typeface="+mn-cs"/>
              </a:rPr>
              <a:t>Changeux</a:t>
            </a:r>
            <a:r>
              <a:rPr lang="es-EC" sz="1200" kern="1200" dirty="0" smtClean="0">
                <a:solidFill>
                  <a:schemeClr val="tx1"/>
                </a:solidFill>
                <a:effectLst/>
                <a:latin typeface="+mn-lt"/>
                <a:ea typeface="+mn-ea"/>
                <a:cs typeface="+mn-cs"/>
              </a:rPr>
              <a:t>  en el 2000, anunció que el siglo XXI será el siglo del cerebro, y para el especialista de la memoria y premio Nobel Eric R. </a:t>
            </a:r>
            <a:r>
              <a:rPr lang="es-EC" sz="1200" kern="1200" dirty="0" err="1" smtClean="0">
                <a:solidFill>
                  <a:schemeClr val="tx1"/>
                </a:solidFill>
                <a:effectLst/>
                <a:latin typeface="+mn-lt"/>
                <a:ea typeface="+mn-ea"/>
                <a:cs typeface="+mn-cs"/>
              </a:rPr>
              <a:t>Kandel</a:t>
            </a:r>
            <a:r>
              <a:rPr lang="es-EC" sz="1200" kern="1200" dirty="0" smtClean="0">
                <a:solidFill>
                  <a:schemeClr val="tx1"/>
                </a:solidFill>
                <a:effectLst/>
                <a:latin typeface="+mn-lt"/>
                <a:ea typeface="+mn-ea"/>
                <a:cs typeface="+mn-cs"/>
              </a:rPr>
              <a:t>, la neurociencia cognitiva, con su preocupación acerca de la percepción, acción, memoria, lenguaje y atención selectiva, llegará a representar, cada vez más, el foco central de todas las neurociencias.</a:t>
            </a:r>
          </a:p>
          <a:p>
            <a:r>
              <a:rPr lang="es-EC" sz="1200" kern="1200" dirty="0" smtClean="0">
                <a:solidFill>
                  <a:schemeClr val="tx1"/>
                </a:solidFill>
                <a:effectLst/>
                <a:latin typeface="+mn-lt"/>
                <a:ea typeface="+mn-ea"/>
                <a:cs typeface="+mn-cs"/>
              </a:rPr>
              <a:t>El 2002 fue un año especialmente significativo en la evolución de este campo. Las Conferencias que se celebraron en San Francisco, Londres y Ontario abordaron una serie de cuestiones éticas y sociales en la investigación y la práctica neurociencia. Aquí el columnista William </a:t>
            </a:r>
            <a:r>
              <a:rPr lang="es-EC" sz="1200" kern="1200" dirty="0" err="1" smtClean="0">
                <a:solidFill>
                  <a:schemeClr val="tx1"/>
                </a:solidFill>
                <a:effectLst/>
                <a:latin typeface="+mn-lt"/>
                <a:ea typeface="+mn-ea"/>
                <a:cs typeface="+mn-cs"/>
              </a:rPr>
              <a:t>Safire</a:t>
            </a:r>
            <a:r>
              <a:rPr lang="es-EC" sz="1200" kern="1200" dirty="0" smtClean="0">
                <a:solidFill>
                  <a:schemeClr val="tx1"/>
                </a:solidFill>
                <a:effectLst/>
                <a:latin typeface="+mn-lt"/>
                <a:ea typeface="+mn-ea"/>
                <a:cs typeface="+mn-cs"/>
              </a:rPr>
              <a:t> definió a la “neuroética” como “el examen de lo que es correcto e incorrecto, bueno y malo, sobre el tratamiento de, perfección de, o la invasión no deseada de la preocupante manipulación del cerebro humano”.  El acontecimiento más influyente en este mismo año fue la publicación de un documento histórico por la </a:t>
            </a:r>
            <a:r>
              <a:rPr lang="es-EC" sz="1200" kern="1200" dirty="0" err="1" smtClean="0">
                <a:solidFill>
                  <a:schemeClr val="tx1"/>
                </a:solidFill>
                <a:effectLst/>
                <a:latin typeface="+mn-lt"/>
                <a:ea typeface="+mn-ea"/>
                <a:cs typeface="+mn-cs"/>
              </a:rPr>
              <a:t>neurocientífica</a:t>
            </a:r>
            <a:r>
              <a:rPr lang="es-EC" sz="1200" kern="1200" dirty="0" smtClean="0">
                <a:solidFill>
                  <a:schemeClr val="tx1"/>
                </a:solidFill>
                <a:effectLst/>
                <a:latin typeface="+mn-lt"/>
                <a:ea typeface="+mn-ea"/>
                <a:cs typeface="+mn-cs"/>
              </a:rPr>
              <a:t> y filósofa </a:t>
            </a:r>
            <a:r>
              <a:rPr lang="es-EC" sz="1200" kern="1200" dirty="0" err="1" smtClean="0">
                <a:solidFill>
                  <a:schemeClr val="tx1"/>
                </a:solidFill>
                <a:effectLst/>
                <a:latin typeface="+mn-lt"/>
                <a:ea typeface="+mn-ea"/>
                <a:cs typeface="+mn-cs"/>
              </a:rPr>
              <a:t>Adina</a:t>
            </a:r>
            <a:r>
              <a:rPr lang="es-EC" sz="1200" kern="1200" dirty="0" smtClean="0">
                <a:solidFill>
                  <a:schemeClr val="tx1"/>
                </a:solidFill>
                <a:effectLst/>
                <a:latin typeface="+mn-lt"/>
                <a:ea typeface="+mn-ea"/>
                <a:cs typeface="+mn-cs"/>
              </a:rPr>
              <a:t> </a:t>
            </a:r>
            <a:r>
              <a:rPr lang="es-EC" sz="1200" kern="1200" dirty="0" err="1" smtClean="0">
                <a:solidFill>
                  <a:schemeClr val="tx1"/>
                </a:solidFill>
                <a:effectLst/>
                <a:latin typeface="+mn-lt"/>
                <a:ea typeface="+mn-ea"/>
                <a:cs typeface="+mn-cs"/>
              </a:rPr>
              <a:t>Roskies</a:t>
            </a:r>
            <a:r>
              <a:rPr lang="es-EC" sz="1200" kern="1200" dirty="0" smtClean="0">
                <a:solidFill>
                  <a:schemeClr val="tx1"/>
                </a:solidFill>
                <a:effectLst/>
                <a:latin typeface="+mn-lt"/>
                <a:ea typeface="+mn-ea"/>
                <a:cs typeface="+mn-cs"/>
              </a:rPr>
              <a:t>. Ella argumentó que la neuroética no debe ser descrita como una subcategoría de la bioética, </a:t>
            </a:r>
            <a:r>
              <a:rPr lang="es-EC" sz="1200" kern="1200" dirty="0" err="1" smtClean="0">
                <a:solidFill>
                  <a:schemeClr val="tx1"/>
                </a:solidFill>
                <a:effectLst/>
                <a:latin typeface="+mn-lt"/>
                <a:ea typeface="+mn-ea"/>
                <a:cs typeface="+mn-cs"/>
              </a:rPr>
              <a:t>Roskies</a:t>
            </a:r>
            <a:r>
              <a:rPr lang="es-EC" sz="1200" kern="1200" dirty="0" smtClean="0">
                <a:solidFill>
                  <a:schemeClr val="tx1"/>
                </a:solidFill>
                <a:effectLst/>
                <a:latin typeface="+mn-lt"/>
                <a:ea typeface="+mn-ea"/>
                <a:cs typeface="+mn-cs"/>
              </a:rPr>
              <a:t> (2002) divide la ética de la neurociencia en las “implicaciones éticas de la neurociencia”, que tiene como objetivo “investigar las implicaciones de nuestra comprensión de la función cerebral para la sociedad”. La segunda división de la neuroética, la neurociencia de la ética, se refiere principalmente a examinar las bases neurobiológicas del razonamiento moral y de la toma de decisiones en la ética normativa teórica y aplicada, que pueden estar afectadas en los trastornos psiquiátricos, como la esquizofrenia o la depresión mayor. No se debe dejar de lado en el terreno de la neuroética la capacidad de medir los posibles beneficios contra los riesgos de la intervención en el cerebro, y la posibilidad de que el paciente sea capaz de dar su consentimiento informado para el estudio e intervención clínica en casos donde existe deterioro cognitivo severo.</a:t>
            </a:r>
          </a:p>
          <a:p>
            <a:endParaRPr lang="es-EC" dirty="0" smtClean="0"/>
          </a:p>
          <a:p>
            <a:r>
              <a:rPr lang="es-EC" dirty="0" smtClean="0"/>
              <a:t>Doy paso a la siguiente</a:t>
            </a:r>
            <a:r>
              <a:rPr lang="es-EC" baseline="0" dirty="0" smtClean="0"/>
              <a:t> parte de la ponencia A Ximena</a:t>
            </a:r>
            <a:endParaRPr lang="es-EC" dirty="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13</a:t>
            </a:fld>
            <a:endParaRPr lang="es-EC"/>
          </a:p>
        </p:txBody>
      </p:sp>
    </p:spTree>
    <p:extLst>
      <p:ext uri="{BB962C8B-B14F-4D97-AF65-F5344CB8AC3E}">
        <p14:creationId xmlns:p14="http://schemas.microsoft.com/office/powerpoint/2010/main" val="2404891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 diferentes investigadores han presentado argumentos que sugieren que la </a:t>
            </a:r>
            <a:r>
              <a:rPr lang="es-EC" sz="1200" kern="1200" dirty="0" err="1" smtClean="0">
                <a:solidFill>
                  <a:schemeClr val="tx1"/>
                </a:solidFill>
                <a:effectLst/>
                <a:latin typeface="+mn-lt"/>
                <a:ea typeface="+mn-ea"/>
                <a:cs typeface="+mn-cs"/>
              </a:rPr>
              <a:t>neuroética</a:t>
            </a:r>
            <a:r>
              <a:rPr lang="es-EC" sz="1200" kern="1200" dirty="0" smtClean="0">
                <a:solidFill>
                  <a:schemeClr val="tx1"/>
                </a:solidFill>
                <a:effectLst/>
                <a:latin typeface="+mn-lt"/>
                <a:ea typeface="+mn-ea"/>
                <a:cs typeface="+mn-cs"/>
              </a:rPr>
              <a:t> es un campo distinto de la práctica en investigación en neurociencia. Incluso han sugerido que la </a:t>
            </a:r>
            <a:r>
              <a:rPr lang="es-EC" sz="1200" kern="1200" dirty="0" err="1" smtClean="0">
                <a:solidFill>
                  <a:schemeClr val="tx1"/>
                </a:solidFill>
                <a:effectLst/>
                <a:latin typeface="+mn-lt"/>
                <a:ea typeface="+mn-ea"/>
                <a:cs typeface="+mn-cs"/>
              </a:rPr>
              <a:t>neuroética</a:t>
            </a:r>
            <a:r>
              <a:rPr lang="es-EC" sz="1200" kern="1200" dirty="0" smtClean="0">
                <a:solidFill>
                  <a:schemeClr val="tx1"/>
                </a:solidFill>
                <a:effectLst/>
                <a:latin typeface="+mn-lt"/>
                <a:ea typeface="+mn-ea"/>
                <a:cs typeface="+mn-cs"/>
              </a:rPr>
              <a:t> debe ser vista como un campo de la bioética, pues el desarrollo de </a:t>
            </a:r>
            <a:r>
              <a:rPr lang="es-EC" sz="1200" kern="1200" dirty="0" err="1" smtClean="0">
                <a:solidFill>
                  <a:schemeClr val="tx1"/>
                </a:solidFill>
                <a:effectLst/>
                <a:latin typeface="+mn-lt"/>
                <a:ea typeface="+mn-ea"/>
                <a:cs typeface="+mn-cs"/>
              </a:rPr>
              <a:t>neurotecnologías</a:t>
            </a:r>
            <a:r>
              <a:rPr lang="es-EC" sz="1200" kern="1200" dirty="0" smtClean="0">
                <a:solidFill>
                  <a:schemeClr val="tx1"/>
                </a:solidFill>
                <a:effectLst/>
                <a:latin typeface="+mn-lt"/>
                <a:ea typeface="+mn-ea"/>
                <a:cs typeface="+mn-cs"/>
              </a:rPr>
              <a:t> y las áreas específicas de investigación en la neurociencia, al tener consecuencias en organismos vivos, deben tomar sus decisiones y enfocar sus implicaciones éticas en las ciencias biológicas </a:t>
            </a:r>
            <a:endParaRPr lang="es-EC" dirty="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14</a:t>
            </a:fld>
            <a:endParaRPr lang="es-EC"/>
          </a:p>
        </p:txBody>
      </p:sp>
    </p:spTree>
    <p:extLst>
      <p:ext uri="{BB962C8B-B14F-4D97-AF65-F5344CB8AC3E}">
        <p14:creationId xmlns:p14="http://schemas.microsoft.com/office/powerpoint/2010/main" val="3844489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A pesar de estas discusiones la </a:t>
            </a:r>
            <a:r>
              <a:rPr lang="es-EC" sz="1200" kern="1200" dirty="0" err="1" smtClean="0">
                <a:solidFill>
                  <a:schemeClr val="tx1"/>
                </a:solidFill>
                <a:effectLst/>
                <a:latin typeface="+mn-lt"/>
                <a:ea typeface="+mn-ea"/>
                <a:cs typeface="+mn-cs"/>
              </a:rPr>
              <a:t>Neuroética</a:t>
            </a:r>
            <a:r>
              <a:rPr lang="es-EC" sz="1200" kern="1200" dirty="0" smtClean="0">
                <a:solidFill>
                  <a:schemeClr val="tx1"/>
                </a:solidFill>
                <a:effectLst/>
                <a:latin typeface="+mn-lt"/>
                <a:ea typeface="+mn-ea"/>
                <a:cs typeface="+mn-cs"/>
              </a:rPr>
              <a:t> se ha desarrollado rápidamente como un campo teóricamente rico y significativo en la ciencia del cerebro, en las ciencias sociales , en la filosofía y en el derecho, evolucionando de manera significativa en los últimos 15 años.  </a:t>
            </a:r>
            <a:endParaRPr lang="es-EC" dirty="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15</a:t>
            </a:fld>
            <a:endParaRPr lang="es-EC"/>
          </a:p>
        </p:txBody>
      </p:sp>
    </p:spTree>
    <p:extLst>
      <p:ext uri="{BB962C8B-B14F-4D97-AF65-F5344CB8AC3E}">
        <p14:creationId xmlns:p14="http://schemas.microsoft.com/office/powerpoint/2010/main" val="2130815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La </a:t>
            </a:r>
            <a:r>
              <a:rPr lang="es-EC" dirty="0" err="1" smtClean="0"/>
              <a:t>Neuroimagen</a:t>
            </a:r>
            <a:r>
              <a:rPr lang="es-EC" dirty="0" smtClean="0"/>
              <a:t>, que recalca la privacidad del cerebro y la responsabilidad moral y penal en el manejo de la información que se derive de su estudio.</a:t>
            </a:r>
          </a:p>
          <a:p>
            <a:endParaRPr lang="es-EC" dirty="0" smtClean="0"/>
          </a:p>
          <a:p>
            <a:pPr lvl="0"/>
            <a:r>
              <a:rPr lang="es-EC" dirty="0" smtClean="0"/>
              <a:t>La Neurocirugía funcional para los trastornos psiquiátricos, centrada en la capacidad de que el propio paciente de su consentimiento, en función de su autonomía.</a:t>
            </a:r>
          </a:p>
          <a:p>
            <a:pPr lvl="0"/>
            <a:endParaRPr lang="es-EC" dirty="0" smtClean="0"/>
          </a:p>
          <a:p>
            <a:pPr lvl="0"/>
            <a:r>
              <a:rPr lang="es-EC" dirty="0" smtClean="0"/>
              <a:t>La mejora cognitiva y moral: Intervenciones ene l </a:t>
            </a:r>
            <a:r>
              <a:rPr lang="es-EC" dirty="0" err="1" smtClean="0"/>
              <a:t>cerrebro</a:t>
            </a:r>
            <a:r>
              <a:rPr lang="es-EC" dirty="0" smtClean="0"/>
              <a:t> que mejoran el procesamiento de la información, atención y concentración para una ejecución más eficaz de las tareas cognitivas y la segunda mejora la capacidad de respuesta a derechos, necesidades e intereses de los demás.</a:t>
            </a:r>
          </a:p>
          <a:p>
            <a:pPr lvl="0"/>
            <a:r>
              <a:rPr lang="es-EC" dirty="0" smtClean="0"/>
              <a:t> </a:t>
            </a:r>
          </a:p>
          <a:p>
            <a:pPr lvl="0"/>
            <a:r>
              <a:rPr lang="es-EC" dirty="0" smtClean="0"/>
              <a:t>Los trastornos crónicos de  la conciencia, con especial atención a los de pronóstico incierto, por el grado de compromiso neurológico que implicaría deterioro con alteración de la consciencia</a:t>
            </a:r>
          </a:p>
          <a:p>
            <a:pPr lvl="0"/>
            <a:endParaRPr lang="es-EC"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Del análisis de estas cuatro áreas clave, se puede percibir que la </a:t>
            </a:r>
            <a:r>
              <a:rPr lang="es-EC" sz="1200" kern="1200" dirty="0" err="1" smtClean="0">
                <a:solidFill>
                  <a:schemeClr val="tx1"/>
                </a:solidFill>
                <a:effectLst/>
                <a:latin typeface="+mn-lt"/>
                <a:ea typeface="+mn-ea"/>
                <a:cs typeface="+mn-cs"/>
              </a:rPr>
              <a:t>neuroética</a:t>
            </a:r>
            <a:r>
              <a:rPr lang="es-EC" sz="1200" kern="1200" dirty="0" smtClean="0">
                <a:solidFill>
                  <a:schemeClr val="tx1"/>
                </a:solidFill>
                <a:effectLst/>
                <a:latin typeface="+mn-lt"/>
                <a:ea typeface="+mn-ea"/>
                <a:cs typeface="+mn-cs"/>
              </a:rPr>
              <a:t> es un campo interdisciplinario de las ciencias del cerebro como la neurología, la psiquiatría, y la neurocirugía, así como de otras áreas de la medicina y de la investigación </a:t>
            </a:r>
            <a:r>
              <a:rPr lang="es-EC" dirty="0" smtClean="0">
                <a:effectLst/>
              </a:rPr>
              <a:t> </a:t>
            </a:r>
            <a:r>
              <a:rPr lang="es-EC" sz="1200" kern="1200" dirty="0" smtClean="0">
                <a:solidFill>
                  <a:schemeClr val="tx1"/>
                </a:solidFill>
                <a:effectLst/>
                <a:latin typeface="+mn-lt"/>
                <a:ea typeface="+mn-ea"/>
                <a:cs typeface="+mn-cs"/>
              </a:rPr>
              <a:t> tales como radiología, psicología cognitiva, la filosofía moral, filosofía de la mente y el derecho</a:t>
            </a:r>
          </a:p>
          <a:p>
            <a:pPr lvl="0"/>
            <a:endParaRPr lang="es-EC" dirty="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16</a:t>
            </a:fld>
            <a:endParaRPr lang="es-EC"/>
          </a:p>
        </p:txBody>
      </p:sp>
    </p:spTree>
    <p:extLst>
      <p:ext uri="{BB962C8B-B14F-4D97-AF65-F5344CB8AC3E}">
        <p14:creationId xmlns:p14="http://schemas.microsoft.com/office/powerpoint/2010/main" val="8046305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EC" baseline="0" dirty="0" smtClean="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17</a:t>
            </a:fld>
            <a:endParaRPr lang="es-EC"/>
          </a:p>
        </p:txBody>
      </p:sp>
    </p:spTree>
    <p:extLst>
      <p:ext uri="{BB962C8B-B14F-4D97-AF65-F5344CB8AC3E}">
        <p14:creationId xmlns:p14="http://schemas.microsoft.com/office/powerpoint/2010/main" val="33720392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evolución de la neuroética en las últimas décadas se ha caracterizado por especulaciones que han generado una distancia de la realidad vivida de los pacientes, las familias y los médicos que enfrentan enfermedades </a:t>
            </a:r>
            <a:r>
              <a:rPr lang="es-EC" sz="1200" kern="1200" dirty="0" err="1" smtClean="0">
                <a:solidFill>
                  <a:schemeClr val="tx1"/>
                </a:solidFill>
                <a:effectLst/>
                <a:latin typeface="+mn-lt"/>
                <a:ea typeface="+mn-ea"/>
                <a:cs typeface="+mn-cs"/>
              </a:rPr>
              <a:t>neuropsiquiátricas</a:t>
            </a:r>
            <a:r>
              <a:rPr lang="es-EC" sz="1200" kern="1200" dirty="0" smtClean="0">
                <a:solidFill>
                  <a:schemeClr val="tx1"/>
                </a:solidFill>
                <a:effectLst/>
                <a:latin typeface="+mn-lt"/>
                <a:ea typeface="+mn-ea"/>
                <a:cs typeface="+mn-cs"/>
              </a:rPr>
              <a:t> graves y </a:t>
            </a:r>
            <a:r>
              <a:rPr lang="es-EC" sz="1200" kern="1200" dirty="0" err="1" smtClean="0">
                <a:solidFill>
                  <a:schemeClr val="tx1"/>
                </a:solidFill>
                <a:effectLst/>
                <a:latin typeface="+mn-lt"/>
                <a:ea typeface="+mn-ea"/>
                <a:cs typeface="+mn-cs"/>
              </a:rPr>
              <a:t>discapacitantes</a:t>
            </a:r>
            <a:r>
              <a:rPr lang="es-EC" sz="1200" kern="1200" dirty="0" smtClean="0">
                <a:solidFill>
                  <a:schemeClr val="tx1"/>
                </a:solidFill>
                <a:effectLst/>
                <a:latin typeface="+mn-lt"/>
                <a:ea typeface="+mn-ea"/>
                <a:cs typeface="+mn-cs"/>
              </a:rPr>
              <a:t>. Por ejemplo, la discusión de los desafíos normativos que plantea la investigación en el derrame cerebral no debería limitar la investigación en el escenario clínico.</a:t>
            </a:r>
          </a:p>
          <a:p>
            <a:endParaRPr lang="es-EC" dirty="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19</a:t>
            </a:fld>
            <a:endParaRPr lang="es-EC"/>
          </a:p>
        </p:txBody>
      </p:sp>
    </p:spTree>
    <p:extLst>
      <p:ext uri="{BB962C8B-B14F-4D97-AF65-F5344CB8AC3E}">
        <p14:creationId xmlns:p14="http://schemas.microsoft.com/office/powerpoint/2010/main" val="8864913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C" sz="1200" kern="1200" dirty="0" smtClean="0">
                <a:solidFill>
                  <a:schemeClr val="tx1"/>
                </a:solidFill>
                <a:effectLst/>
                <a:latin typeface="+mn-lt"/>
                <a:ea typeface="+mn-ea"/>
                <a:cs typeface="+mn-cs"/>
              </a:rPr>
              <a:t>La evolución de la neuroética en las últimas décadas se ha caracterizado por especulaciones que han generado una distancia de la realidad vivida de los pacientes, las familias y los médicos que enfrentan enfermedades </a:t>
            </a:r>
            <a:r>
              <a:rPr lang="es-EC" sz="1200" kern="1200" dirty="0" err="1" smtClean="0">
                <a:solidFill>
                  <a:schemeClr val="tx1"/>
                </a:solidFill>
                <a:effectLst/>
                <a:latin typeface="+mn-lt"/>
                <a:ea typeface="+mn-ea"/>
                <a:cs typeface="+mn-cs"/>
              </a:rPr>
              <a:t>neuropsiquiátricas</a:t>
            </a:r>
            <a:r>
              <a:rPr lang="es-EC" sz="1200" kern="1200" dirty="0" smtClean="0">
                <a:solidFill>
                  <a:schemeClr val="tx1"/>
                </a:solidFill>
                <a:effectLst/>
                <a:latin typeface="+mn-lt"/>
                <a:ea typeface="+mn-ea"/>
                <a:cs typeface="+mn-cs"/>
              </a:rPr>
              <a:t> graves y </a:t>
            </a:r>
            <a:r>
              <a:rPr lang="es-EC" sz="1200" kern="1200" dirty="0" err="1" smtClean="0">
                <a:solidFill>
                  <a:schemeClr val="tx1"/>
                </a:solidFill>
                <a:effectLst/>
                <a:latin typeface="+mn-lt"/>
                <a:ea typeface="+mn-ea"/>
                <a:cs typeface="+mn-cs"/>
              </a:rPr>
              <a:t>discapacitantes</a:t>
            </a:r>
            <a:r>
              <a:rPr lang="es-EC" sz="1200" kern="1200" dirty="0" smtClean="0">
                <a:solidFill>
                  <a:schemeClr val="tx1"/>
                </a:solidFill>
                <a:effectLst/>
                <a:latin typeface="+mn-lt"/>
                <a:ea typeface="+mn-ea"/>
                <a:cs typeface="+mn-cs"/>
              </a:rPr>
              <a:t>. Por ejemplo, la discusión de los desafíos normativos que plantea la investigación en el derrame cerebral no debería limitar la investigación en el escenario clínico.</a:t>
            </a:r>
          </a:p>
          <a:p>
            <a:r>
              <a:rPr lang="es-EC" sz="1200" kern="1200" dirty="0" smtClean="0">
                <a:solidFill>
                  <a:schemeClr val="tx1"/>
                </a:solidFill>
                <a:effectLst/>
                <a:latin typeface="+mn-lt"/>
                <a:ea typeface="+mn-ea"/>
                <a:cs typeface="+mn-cs"/>
              </a:rPr>
              <a:t>En cuanto a la convergencia de la neurociencia y bioética, el método científico, que consiste centralmente en observaciones repetibles y experimentos, se suele suponer como el que garantiza la objetividad y la información sobre los hechos, sin embargo, se puede cuestionar la objetividad </a:t>
            </a:r>
            <a:r>
              <a:rPr lang="es-EC" sz="1200" kern="1200" dirty="0" err="1" smtClean="0">
                <a:solidFill>
                  <a:schemeClr val="tx1"/>
                </a:solidFill>
                <a:effectLst/>
                <a:latin typeface="+mn-lt"/>
                <a:ea typeface="+mn-ea"/>
                <a:cs typeface="+mn-cs"/>
              </a:rPr>
              <a:t>neurocientífica</a:t>
            </a:r>
            <a:r>
              <a:rPr lang="es-EC" sz="1200" kern="1200" dirty="0" smtClean="0">
                <a:solidFill>
                  <a:schemeClr val="tx1"/>
                </a:solidFill>
                <a:effectLst/>
                <a:latin typeface="+mn-lt"/>
                <a:ea typeface="+mn-ea"/>
                <a:cs typeface="+mn-cs"/>
              </a:rPr>
              <a:t> en la producción e interpretación de los “hechos” sobre el cerebro (</a:t>
            </a:r>
            <a:r>
              <a:rPr lang="es-EC" sz="1200" kern="1200" dirty="0" err="1" smtClean="0">
                <a:solidFill>
                  <a:schemeClr val="tx1"/>
                </a:solidFill>
                <a:effectLst/>
                <a:latin typeface="+mn-lt"/>
                <a:ea typeface="+mn-ea"/>
                <a:cs typeface="+mn-cs"/>
              </a:rPr>
              <a:t>Evers</a:t>
            </a:r>
            <a:r>
              <a:rPr lang="es-EC" sz="1200" kern="1200" dirty="0" smtClean="0">
                <a:solidFill>
                  <a:schemeClr val="tx1"/>
                </a:solidFill>
                <a:effectLst/>
                <a:latin typeface="+mn-lt"/>
                <a:ea typeface="+mn-ea"/>
                <a:cs typeface="+mn-cs"/>
              </a:rPr>
              <a:t>, 2009). </a:t>
            </a:r>
          </a:p>
          <a:p>
            <a:r>
              <a:rPr lang="es-EC" sz="1200" kern="1200" dirty="0" smtClean="0">
                <a:solidFill>
                  <a:schemeClr val="tx1"/>
                </a:solidFill>
                <a:effectLst/>
                <a:latin typeface="+mn-lt"/>
                <a:ea typeface="+mn-ea"/>
                <a:cs typeface="+mn-cs"/>
              </a:rPr>
              <a:t>Por otro lado al referirnos a  la convergencia de la neurociencia y la filosofía, los hallazgos en  neurociencia son relevantes para la comprensión del yo, de la conciencia y de la intencionalidad. Estos descubrimientos requieren una comprensión del cerebro, su arquitectura estructural, su desarrollo y su funciones ( </a:t>
            </a:r>
            <a:r>
              <a:rPr lang="es-EC" sz="1200" kern="1200" dirty="0" err="1" smtClean="0">
                <a:solidFill>
                  <a:schemeClr val="tx1"/>
                </a:solidFill>
                <a:effectLst/>
                <a:latin typeface="+mn-lt"/>
                <a:ea typeface="+mn-ea"/>
                <a:cs typeface="+mn-cs"/>
              </a:rPr>
              <a:t>Evers</a:t>
            </a:r>
            <a:r>
              <a:rPr lang="es-EC" sz="1200" kern="1200" dirty="0" smtClean="0">
                <a:solidFill>
                  <a:schemeClr val="tx1"/>
                </a:solidFill>
                <a:effectLst/>
                <a:latin typeface="+mn-lt"/>
                <a:ea typeface="+mn-ea"/>
                <a:cs typeface="+mn-cs"/>
              </a:rPr>
              <a:t>, 2005 ; </a:t>
            </a:r>
            <a:r>
              <a:rPr lang="es-EC" sz="1200" kern="1200" dirty="0" err="1" smtClean="0">
                <a:solidFill>
                  <a:schemeClr val="tx1"/>
                </a:solidFill>
                <a:effectLst/>
                <a:latin typeface="+mn-lt"/>
                <a:ea typeface="+mn-ea"/>
                <a:cs typeface="+mn-cs"/>
              </a:rPr>
              <a:t>Evers</a:t>
            </a:r>
            <a:r>
              <a:rPr lang="es-EC" sz="1200" kern="1200" dirty="0" smtClean="0">
                <a:solidFill>
                  <a:schemeClr val="tx1"/>
                </a:solidFill>
                <a:effectLst/>
                <a:latin typeface="+mn-lt"/>
                <a:ea typeface="+mn-ea"/>
                <a:cs typeface="+mn-cs"/>
              </a:rPr>
              <a:t>, 2009). Pero esta comprensión no es meramente una cuestión de interpretación empírica, sino que requiere interpretación filosófica (</a:t>
            </a:r>
            <a:r>
              <a:rPr lang="es-EC" sz="1200" kern="1200" dirty="0" err="1" smtClean="0">
                <a:solidFill>
                  <a:schemeClr val="tx1"/>
                </a:solidFill>
                <a:effectLst/>
                <a:latin typeface="+mn-lt"/>
                <a:ea typeface="+mn-ea"/>
                <a:cs typeface="+mn-cs"/>
              </a:rPr>
              <a:t>Northoff</a:t>
            </a:r>
            <a:r>
              <a:rPr lang="es-EC" sz="1200" kern="1200" dirty="0" smtClean="0">
                <a:solidFill>
                  <a:schemeClr val="tx1"/>
                </a:solidFill>
                <a:effectLst/>
                <a:latin typeface="+mn-lt"/>
                <a:ea typeface="+mn-ea"/>
                <a:cs typeface="+mn-cs"/>
              </a:rPr>
              <a:t> 2014; Wagner y </a:t>
            </a:r>
            <a:r>
              <a:rPr lang="es-EC" sz="1200" kern="1200" dirty="0" err="1" smtClean="0">
                <a:solidFill>
                  <a:schemeClr val="tx1"/>
                </a:solidFill>
                <a:effectLst/>
                <a:latin typeface="+mn-lt"/>
                <a:ea typeface="+mn-ea"/>
                <a:cs typeface="+mn-cs"/>
              </a:rPr>
              <a:t>Northoff</a:t>
            </a:r>
            <a:r>
              <a:rPr lang="es-EC" sz="1200" kern="1200" dirty="0" smtClean="0">
                <a:solidFill>
                  <a:schemeClr val="tx1"/>
                </a:solidFill>
                <a:effectLst/>
                <a:latin typeface="+mn-lt"/>
                <a:ea typeface="+mn-ea"/>
                <a:cs typeface="+mn-cs"/>
              </a:rPr>
              <a:t>, 2015). La pregunta aquí es cuál es la apropiada comprensión  científica y filosófica del cerebro que se puede utilizar para construir una explicación científica, cuyo soporte </a:t>
            </a:r>
            <a:r>
              <a:rPr lang="es-EC" sz="1200" kern="1200" dirty="0" err="1" smtClean="0">
                <a:solidFill>
                  <a:schemeClr val="tx1"/>
                </a:solidFill>
                <a:effectLst/>
                <a:latin typeface="+mn-lt"/>
                <a:ea typeface="+mn-ea"/>
                <a:cs typeface="+mn-cs"/>
              </a:rPr>
              <a:t>neuroético</a:t>
            </a:r>
            <a:r>
              <a:rPr lang="es-EC" sz="1200" kern="1200" dirty="0" smtClean="0">
                <a:solidFill>
                  <a:schemeClr val="tx1"/>
                </a:solidFill>
                <a:effectLst/>
                <a:latin typeface="+mn-lt"/>
                <a:ea typeface="+mn-ea"/>
                <a:cs typeface="+mn-cs"/>
              </a:rPr>
              <a:t> sea sólido y constructivo. Por lo tanto, parece claro que ambas consideraciones epistemológicas y ontológicas tienen un impacto en la viabilidad de la empresa neuroética.</a:t>
            </a:r>
          </a:p>
          <a:p>
            <a:endParaRPr lang="es-EC" dirty="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20</a:t>
            </a:fld>
            <a:endParaRPr lang="es-EC"/>
          </a:p>
        </p:txBody>
      </p:sp>
    </p:spTree>
    <p:extLst>
      <p:ext uri="{BB962C8B-B14F-4D97-AF65-F5344CB8AC3E}">
        <p14:creationId xmlns:p14="http://schemas.microsoft.com/office/powerpoint/2010/main" val="26327854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Tales discusiones han permitido plantear tres enfoques metodológicos diferentes dentro de la neuroética: </a:t>
            </a:r>
            <a:r>
              <a:rPr lang="es-EC" sz="1200" kern="1200" dirty="0" err="1" smtClean="0">
                <a:solidFill>
                  <a:schemeClr val="tx1"/>
                </a:solidFill>
                <a:effectLst/>
                <a:latin typeface="+mn-lt"/>
                <a:ea typeface="+mn-ea"/>
                <a:cs typeface="+mn-cs"/>
              </a:rPr>
              <a:t>neuro</a:t>
            </a:r>
            <a:r>
              <a:rPr lang="es-EC" sz="1200" kern="1200" dirty="0" smtClean="0">
                <a:solidFill>
                  <a:schemeClr val="tx1"/>
                </a:solidFill>
                <a:effectLst/>
                <a:latin typeface="+mn-lt"/>
                <a:ea typeface="+mn-ea"/>
                <a:cs typeface="+mn-cs"/>
              </a:rPr>
              <a:t>-bioética, la neuroética empírica, y la neuroética conceptual.</a:t>
            </a:r>
          </a:p>
          <a:p>
            <a:r>
              <a:rPr lang="es-EC" sz="1200" kern="1200" dirty="0" smtClean="0">
                <a:solidFill>
                  <a:schemeClr val="tx1"/>
                </a:solidFill>
                <a:effectLst/>
                <a:latin typeface="+mn-lt"/>
                <a:ea typeface="+mn-ea"/>
                <a:cs typeface="+mn-cs"/>
              </a:rPr>
              <a:t>La </a:t>
            </a:r>
            <a:r>
              <a:rPr lang="es-EC" sz="1200" kern="1200" dirty="0" err="1" smtClean="0">
                <a:solidFill>
                  <a:schemeClr val="tx1"/>
                </a:solidFill>
                <a:effectLst/>
                <a:latin typeface="+mn-lt"/>
                <a:ea typeface="+mn-ea"/>
                <a:cs typeface="+mn-cs"/>
              </a:rPr>
              <a:t>Neuro</a:t>
            </a:r>
            <a:r>
              <a:rPr lang="es-EC" sz="1200" kern="1200" dirty="0" smtClean="0">
                <a:solidFill>
                  <a:schemeClr val="tx1"/>
                </a:solidFill>
                <a:effectLst/>
                <a:latin typeface="+mn-lt"/>
                <a:ea typeface="+mn-ea"/>
                <a:cs typeface="+mn-cs"/>
              </a:rPr>
              <a:t>-bioética tiene como  principal objetivo resolver problemas morales concretos, por ejemplo: Los tratamientos modernos en base a instrumentos tecnológicos complejos han alargado considerablemente esperanza de vida, pero vivir más tiempo a veces implica sufrir enfermedades de las que antes apenas se oía hablar, como la depresión, el trastorno bipolar, el Parkinson, ataques al corazón..." (Baker, 2011).</a:t>
            </a:r>
          </a:p>
          <a:p>
            <a:r>
              <a:rPr lang="es-EC" sz="1200" kern="1200" dirty="0" smtClean="0">
                <a:solidFill>
                  <a:schemeClr val="tx1"/>
                </a:solidFill>
                <a:effectLst/>
                <a:latin typeface="+mn-lt"/>
                <a:ea typeface="+mn-ea"/>
                <a:cs typeface="+mn-cs"/>
              </a:rPr>
              <a:t>La Neuroética empírica</a:t>
            </a:r>
            <a:r>
              <a:rPr lang="es-EC" sz="1200" b="1" kern="1200" dirty="0" smtClean="0">
                <a:solidFill>
                  <a:schemeClr val="tx1"/>
                </a:solidFill>
                <a:effectLst/>
                <a:latin typeface="+mn-lt"/>
                <a:ea typeface="+mn-ea"/>
                <a:cs typeface="+mn-cs"/>
              </a:rPr>
              <a:t> </a:t>
            </a:r>
            <a:r>
              <a:rPr lang="es-EC" sz="1200" kern="1200" dirty="0" smtClean="0">
                <a:solidFill>
                  <a:schemeClr val="tx1"/>
                </a:solidFill>
                <a:effectLst/>
                <a:latin typeface="+mn-lt"/>
                <a:ea typeface="+mn-ea"/>
                <a:cs typeface="+mn-cs"/>
              </a:rPr>
              <a:t>toma como punto de partida la idea de que el conocimiento relevante sobre los seres humanos (quiénes son, cómo piensan y juzgan moralmente, y cómo actúan) se puede construir a partir de datos empíricos sobre el funcionamiento del sistema nervioso y del cerebro . Por consiguiente, la neuroética empírica no sólo abarca cuestiones que normalmente suponen que pertenecen a la “ética de la neurociencia” (por ejemplo, las implicaciones sociales de una comprensión </a:t>
            </a:r>
            <a:r>
              <a:rPr lang="es-EC" sz="1200" kern="1200" dirty="0" err="1" smtClean="0">
                <a:solidFill>
                  <a:schemeClr val="tx1"/>
                </a:solidFill>
                <a:effectLst/>
                <a:latin typeface="+mn-lt"/>
                <a:ea typeface="+mn-ea"/>
                <a:cs typeface="+mn-cs"/>
              </a:rPr>
              <a:t>neurocientífica</a:t>
            </a:r>
            <a:r>
              <a:rPr lang="es-EC" sz="1200" kern="1200" dirty="0" smtClean="0">
                <a:solidFill>
                  <a:schemeClr val="tx1"/>
                </a:solidFill>
                <a:effectLst/>
                <a:latin typeface="+mn-lt"/>
                <a:ea typeface="+mn-ea"/>
                <a:cs typeface="+mn-cs"/>
              </a:rPr>
              <a:t> de la función cerebral), sino también, cuestiones de la “neurociencia de la ética” (</a:t>
            </a:r>
            <a:r>
              <a:rPr lang="es-EC" sz="1200" kern="1200" dirty="0" err="1" smtClean="0">
                <a:solidFill>
                  <a:schemeClr val="tx1"/>
                </a:solidFill>
                <a:effectLst/>
                <a:latin typeface="+mn-lt"/>
                <a:ea typeface="+mn-ea"/>
                <a:cs typeface="+mn-cs"/>
              </a:rPr>
              <a:t>Roskies</a:t>
            </a:r>
            <a:r>
              <a:rPr lang="es-EC" sz="1200" kern="1200" dirty="0" smtClean="0">
                <a:solidFill>
                  <a:schemeClr val="tx1"/>
                </a:solidFill>
                <a:effectLst/>
                <a:latin typeface="+mn-lt"/>
                <a:ea typeface="+mn-ea"/>
                <a:cs typeface="+mn-cs"/>
              </a:rPr>
              <a:t> 2002 ). A pesar de que el foco de ésta última se basa en el significado de los conceptos,  no aborda los resultados de la neurociencia, sin embargo puede iluminar aspectos filosóficos fundamentales, como por ejemplo justificar cambios acerca de las creencias que tenemos sobre la autonomía del paciente (</a:t>
            </a:r>
            <a:r>
              <a:rPr lang="es-EC" sz="1200" kern="1200" dirty="0" err="1" smtClean="0">
                <a:solidFill>
                  <a:schemeClr val="tx1"/>
                </a:solidFill>
                <a:effectLst/>
                <a:latin typeface="+mn-lt"/>
                <a:ea typeface="+mn-ea"/>
                <a:cs typeface="+mn-cs"/>
              </a:rPr>
              <a:t>Roskies</a:t>
            </a:r>
            <a:r>
              <a:rPr lang="es-EC" sz="1200" kern="1200" dirty="0" smtClean="0">
                <a:solidFill>
                  <a:schemeClr val="tx1"/>
                </a:solidFill>
                <a:effectLst/>
                <a:latin typeface="+mn-lt"/>
                <a:ea typeface="+mn-ea"/>
                <a:cs typeface="+mn-cs"/>
              </a:rPr>
              <a:t>, 2002).</a:t>
            </a:r>
          </a:p>
          <a:p>
            <a:r>
              <a:rPr lang="es-EC" sz="1200" kern="1200" dirty="0" smtClean="0">
                <a:solidFill>
                  <a:schemeClr val="tx1"/>
                </a:solidFill>
                <a:effectLst/>
                <a:latin typeface="+mn-lt"/>
                <a:ea typeface="+mn-ea"/>
                <a:cs typeface="+mn-cs"/>
              </a:rPr>
              <a:t>La Neuroética conceptual que pone su atención a los procedimientos metodológicos y da explicación e interpretación científica y filosófica de los hallazgos.</a:t>
            </a:r>
          </a:p>
          <a:p>
            <a:r>
              <a:rPr lang="es-EC" sz="1200" kern="1200" dirty="0" smtClean="0">
                <a:solidFill>
                  <a:schemeClr val="tx1"/>
                </a:solidFill>
                <a:effectLst/>
                <a:latin typeface="+mn-lt"/>
                <a:ea typeface="+mn-ea"/>
                <a:cs typeface="+mn-cs"/>
              </a:rPr>
              <a:t> quiénes son, cómo piensan y juzgan moralmente, y cómo actúan,</a:t>
            </a:r>
          </a:p>
          <a:p>
            <a:endParaRPr lang="es-EC" dirty="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21</a:t>
            </a:fld>
            <a:endParaRPr lang="es-EC"/>
          </a:p>
        </p:txBody>
      </p:sp>
    </p:spTree>
    <p:extLst>
      <p:ext uri="{BB962C8B-B14F-4D97-AF65-F5344CB8AC3E}">
        <p14:creationId xmlns:p14="http://schemas.microsoft.com/office/powerpoint/2010/main" val="24756704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Al hablar de ética en las neurociencias no</a:t>
            </a:r>
            <a:r>
              <a:rPr lang="es-EC" baseline="0" dirty="0" smtClean="0"/>
              <a:t> nos referimos a los probablemente problemas éticos tradicionales que han derivado de la investigación en la biología, ciencias médicas o ciencias del comportamiento. Una serie de nuevos problemas se han planteado y puesto en la mesa de discusión en la investigación en neurociencias y </a:t>
            </a:r>
            <a:r>
              <a:rPr lang="es-EC" baseline="0" dirty="0" err="1" smtClean="0"/>
              <a:t>neurotecnolgías</a:t>
            </a:r>
            <a:r>
              <a:rPr lang="es-EC" baseline="0" dirty="0" smtClean="0"/>
              <a:t>. </a:t>
            </a:r>
          </a:p>
          <a:p>
            <a:endParaRPr lang="es-EC" baseline="0" dirty="0" smtClean="0"/>
          </a:p>
          <a:p>
            <a:r>
              <a:rPr lang="es-EC" baseline="0" dirty="0" smtClean="0"/>
              <a:t>Existe en la actualidad una tendencia </a:t>
            </a:r>
            <a:r>
              <a:rPr lang="es-EC" baseline="0" dirty="0" err="1" smtClean="0"/>
              <a:t>neurologizante</a:t>
            </a:r>
            <a:r>
              <a:rPr lang="es-EC" baseline="0" dirty="0" smtClean="0"/>
              <a:t> basada en la </a:t>
            </a:r>
            <a:r>
              <a:rPr lang="es-EC" baseline="0" dirty="0" err="1" smtClean="0"/>
              <a:t>cerebralidad</a:t>
            </a:r>
            <a:r>
              <a:rPr lang="es-EC" baseline="0" dirty="0" smtClean="0"/>
              <a:t>. </a:t>
            </a:r>
            <a:r>
              <a:rPr lang="es-EC" sz="1200" b="0" i="0" u="none" strike="noStrike" kern="1200" baseline="0" dirty="0" smtClean="0">
                <a:solidFill>
                  <a:schemeClr val="tx1"/>
                </a:solidFill>
                <a:latin typeface="+mn-lt"/>
                <a:ea typeface="+mn-ea"/>
                <a:cs typeface="+mn-cs"/>
              </a:rPr>
              <a:t>de la segunda mitad del siglo</a:t>
            </a:r>
          </a:p>
          <a:p>
            <a:r>
              <a:rPr lang="es-EC" sz="1200" b="0" i="0" u="none" strike="noStrike" kern="1200" baseline="0" dirty="0" smtClean="0">
                <a:solidFill>
                  <a:schemeClr val="tx1"/>
                </a:solidFill>
                <a:latin typeface="+mn-lt"/>
                <a:ea typeface="+mn-ea"/>
                <a:cs typeface="+mn-cs"/>
              </a:rPr>
              <a:t>xx, la </a:t>
            </a:r>
            <a:r>
              <a:rPr lang="es-EC" sz="1200" b="0" i="0" u="none" strike="noStrike" kern="1200" baseline="0" dirty="0" err="1" smtClean="0">
                <a:solidFill>
                  <a:schemeClr val="tx1"/>
                </a:solidFill>
                <a:latin typeface="+mn-lt"/>
                <a:ea typeface="+mn-ea"/>
                <a:cs typeface="+mn-cs"/>
              </a:rPr>
              <a:t>cerebralidad</a:t>
            </a:r>
            <a:r>
              <a:rPr lang="es-EC" sz="1200" b="0" i="0" u="none" strike="noStrike" kern="1200" baseline="0" dirty="0" smtClean="0">
                <a:solidFill>
                  <a:schemeClr val="tx1"/>
                </a:solidFill>
                <a:latin typeface="+mn-lt"/>
                <a:ea typeface="+mn-ea"/>
                <a:cs typeface="+mn-cs"/>
              </a:rPr>
              <a:t> se tematizó como la propiedad definitoria del</a:t>
            </a:r>
          </a:p>
          <a:p>
            <a:r>
              <a:rPr lang="es-EC" sz="1200" b="0" i="0" u="none" strike="noStrike" kern="1200" baseline="0" dirty="0" smtClean="0">
                <a:solidFill>
                  <a:schemeClr val="tx1"/>
                </a:solidFill>
                <a:latin typeface="+mn-lt"/>
                <a:ea typeface="+mn-ea"/>
                <a:cs typeface="+mn-cs"/>
              </a:rPr>
              <a:t>ser humano. El ser humano explícitamente se convirtió en lo que</a:t>
            </a:r>
          </a:p>
          <a:p>
            <a:r>
              <a:rPr lang="es-EC" sz="1200" b="0" i="0" u="none" strike="noStrike" kern="1200" baseline="0" dirty="0" smtClean="0">
                <a:solidFill>
                  <a:schemeClr val="tx1"/>
                </a:solidFill>
                <a:latin typeface="+mn-lt"/>
                <a:ea typeface="+mn-ea"/>
                <a:cs typeface="+mn-cs"/>
              </a:rPr>
              <a:t>podríamos denominar un «sujeto cerebral. Al menos en las naciones occidentales industrializadas, desde</a:t>
            </a:r>
          </a:p>
          <a:p>
            <a:r>
              <a:rPr lang="es-EC" sz="1200" b="0" i="0" u="none" strike="noStrike" kern="1200" baseline="0" dirty="0" smtClean="0">
                <a:solidFill>
                  <a:schemeClr val="tx1"/>
                </a:solidFill>
                <a:latin typeface="+mn-lt"/>
                <a:ea typeface="+mn-ea"/>
                <a:cs typeface="+mn-cs"/>
              </a:rPr>
              <a:t>la segunda mitad del siglo xx, el sujeto cerebral ha sido una</a:t>
            </a:r>
          </a:p>
          <a:p>
            <a:r>
              <a:rPr lang="es-EC" sz="1200" b="0" i="0" u="none" strike="noStrike" kern="1200" baseline="0" dirty="0" smtClean="0">
                <a:solidFill>
                  <a:schemeClr val="tx1"/>
                </a:solidFill>
                <a:latin typeface="+mn-lt"/>
                <a:ea typeface="+mn-ea"/>
                <a:cs typeface="+mn-cs"/>
              </a:rPr>
              <a:t>figura antropológica enormemente influyente, una que ha tenido</a:t>
            </a:r>
          </a:p>
          <a:p>
            <a:r>
              <a:rPr lang="es-EC" sz="1200" b="0" i="0" u="none" strike="noStrike" kern="1200" baseline="0" dirty="0" smtClean="0">
                <a:solidFill>
                  <a:schemeClr val="tx1"/>
                </a:solidFill>
                <a:latin typeface="+mn-lt"/>
                <a:ea typeface="+mn-ea"/>
                <a:cs typeface="+mn-cs"/>
              </a:rPr>
              <a:t>y que tendrá consecuencias en extremo trascendentales para todo</a:t>
            </a:r>
          </a:p>
          <a:p>
            <a:r>
              <a:rPr lang="es-EC" sz="1200" b="0" i="0" u="none" strike="noStrike" kern="1200" baseline="0" dirty="0" smtClean="0">
                <a:solidFill>
                  <a:schemeClr val="tx1"/>
                </a:solidFill>
                <a:latin typeface="+mn-lt"/>
                <a:ea typeface="+mn-ea"/>
                <a:cs typeface="+mn-cs"/>
              </a:rPr>
              <a:t>tipo de decisiones en la vida privada y la política pública</a:t>
            </a:r>
          </a:p>
          <a:p>
            <a:r>
              <a:rPr lang="es-EC" sz="1200" b="0" i="0" u="none" strike="noStrike" kern="1200" baseline="0" dirty="0" smtClean="0">
                <a:solidFill>
                  <a:schemeClr val="tx1"/>
                </a:solidFill>
                <a:latin typeface="+mn-lt"/>
                <a:ea typeface="+mn-ea"/>
                <a:cs typeface="+mn-cs"/>
              </a:rPr>
              <a:t>Es que el cerebro se ha convertido (producto de la investigación </a:t>
            </a:r>
            <a:r>
              <a:rPr lang="es-EC" sz="1200" b="0" i="0" u="none" strike="noStrike" kern="1200" baseline="0" dirty="0" err="1" smtClean="0">
                <a:solidFill>
                  <a:schemeClr val="tx1"/>
                </a:solidFill>
                <a:latin typeface="+mn-lt"/>
                <a:ea typeface="+mn-ea"/>
                <a:cs typeface="+mn-cs"/>
              </a:rPr>
              <a:t>neurocientifica</a:t>
            </a:r>
            <a:r>
              <a:rPr lang="es-EC" sz="1200" b="0" i="0" u="none" strike="noStrike" kern="1200" baseline="0" dirty="0" smtClean="0">
                <a:solidFill>
                  <a:schemeClr val="tx1"/>
                </a:solidFill>
                <a:latin typeface="+mn-lt"/>
                <a:ea typeface="+mn-ea"/>
                <a:cs typeface="+mn-cs"/>
              </a:rPr>
              <a:t>) en la sede del </a:t>
            </a:r>
            <a:r>
              <a:rPr lang="es-EC" sz="1200" b="0" i="0" u="none" strike="noStrike" kern="1200" baseline="0" dirty="0" err="1" smtClean="0">
                <a:solidFill>
                  <a:schemeClr val="tx1"/>
                </a:solidFill>
                <a:latin typeface="+mn-lt"/>
                <a:ea typeface="+mn-ea"/>
                <a:cs typeface="+mn-cs"/>
              </a:rPr>
              <a:t>self</a:t>
            </a:r>
            <a:r>
              <a:rPr lang="es-EC" sz="1200" b="0" i="0" u="none" strike="noStrike" kern="1200" baseline="0" dirty="0" smtClean="0">
                <a:solidFill>
                  <a:schemeClr val="tx1"/>
                </a:solidFill>
                <a:latin typeface="+mn-lt"/>
                <a:ea typeface="+mn-ea"/>
                <a:cs typeface="+mn-cs"/>
              </a:rPr>
              <a:t>, del yo de la identidad personal, Designa una figura antropológica</a:t>
            </a:r>
          </a:p>
          <a:p>
            <a:r>
              <a:rPr lang="es-EC" sz="1200" b="0" i="0" u="none" strike="noStrike" kern="1200" baseline="0" dirty="0" smtClean="0">
                <a:solidFill>
                  <a:schemeClr val="tx1"/>
                </a:solidFill>
                <a:latin typeface="+mn-lt"/>
                <a:ea typeface="+mn-ea"/>
                <a:cs typeface="+mn-cs"/>
              </a:rPr>
              <a:t>—el ser humano como cerebro— con una gran diversidad de</a:t>
            </a:r>
          </a:p>
          <a:p>
            <a:r>
              <a:rPr lang="es-EC" sz="1200" b="0" i="0" u="none" strike="noStrike" kern="1200" baseline="0" dirty="0" smtClean="0">
                <a:solidFill>
                  <a:schemeClr val="tx1"/>
                </a:solidFill>
                <a:latin typeface="+mn-lt"/>
                <a:ea typeface="+mn-ea"/>
                <a:cs typeface="+mn-cs"/>
              </a:rPr>
              <a:t>inscripciones, encarnaciones y cristalizaciones sociales, tanto dentro</a:t>
            </a:r>
          </a:p>
          <a:p>
            <a:r>
              <a:rPr lang="es-EC" sz="1200" b="0" i="0" u="none" strike="noStrike" kern="1200" baseline="0" dirty="0" smtClean="0">
                <a:solidFill>
                  <a:schemeClr val="tx1"/>
                </a:solidFill>
                <a:latin typeface="+mn-lt"/>
                <a:ea typeface="+mn-ea"/>
                <a:cs typeface="+mn-cs"/>
              </a:rPr>
              <a:t>como fuera de los campos filosófico, psicológico y </a:t>
            </a:r>
            <a:r>
              <a:rPr lang="es-EC" sz="1200" b="0" i="0" u="none" strike="noStrike" kern="1200" baseline="0" dirty="0" err="1" smtClean="0">
                <a:solidFill>
                  <a:schemeClr val="tx1"/>
                </a:solidFill>
                <a:latin typeface="+mn-lt"/>
                <a:ea typeface="+mn-ea"/>
                <a:cs typeface="+mn-cs"/>
              </a:rPr>
              <a:t>neurocientífico</a:t>
            </a:r>
            <a:r>
              <a:rPr lang="es-EC" sz="1200" b="0" i="0" u="none" strike="noStrike" kern="1200" baseline="0" dirty="0" smtClean="0">
                <a:solidFill>
                  <a:schemeClr val="tx1"/>
                </a:solidFill>
                <a:latin typeface="+mn-lt"/>
                <a:ea typeface="+mn-ea"/>
                <a:cs typeface="+mn-cs"/>
              </a:rPr>
              <a:t>.  </a:t>
            </a:r>
          </a:p>
          <a:p>
            <a:r>
              <a:rPr lang="es-EC" sz="1200" b="0" i="0" u="none" strike="noStrike" kern="1200" baseline="0" dirty="0" smtClean="0">
                <a:solidFill>
                  <a:schemeClr val="tx1"/>
                </a:solidFill>
                <a:latin typeface="+mn-lt"/>
                <a:ea typeface="+mn-ea"/>
                <a:cs typeface="+mn-cs"/>
              </a:rPr>
              <a:t>Lo </a:t>
            </a:r>
            <a:r>
              <a:rPr lang="es-EC" sz="1200" b="0" i="0" u="none" strike="noStrike" kern="1200" baseline="0" dirty="0" err="1" smtClean="0">
                <a:solidFill>
                  <a:schemeClr val="tx1"/>
                </a:solidFill>
                <a:latin typeface="+mn-lt"/>
                <a:ea typeface="+mn-ea"/>
                <a:cs typeface="+mn-cs"/>
              </a:rPr>
              <a:t>neuro</a:t>
            </a:r>
            <a:r>
              <a:rPr lang="es-EC" sz="1200" b="0" i="0" u="none" strike="noStrike" kern="1200" baseline="0" dirty="0" smtClean="0">
                <a:solidFill>
                  <a:schemeClr val="tx1"/>
                </a:solidFill>
                <a:latin typeface="+mn-lt"/>
                <a:ea typeface="+mn-ea"/>
                <a:cs typeface="+mn-cs"/>
              </a:rPr>
              <a:t> se ha vuelto entonces una característica del panorama cultural </a:t>
            </a:r>
            <a:r>
              <a:rPr lang="es-EC" sz="1200" b="0" i="0" u="none" strike="noStrike" kern="1200" baseline="0" dirty="0" err="1" smtClean="0">
                <a:solidFill>
                  <a:schemeClr val="tx1"/>
                </a:solidFill>
                <a:latin typeface="+mn-lt"/>
                <a:ea typeface="+mn-ea"/>
                <a:cs typeface="+mn-cs"/>
              </a:rPr>
              <a:t>acutal</a:t>
            </a:r>
            <a:r>
              <a:rPr lang="es-EC" sz="1200" b="0" i="0" u="none" strike="noStrike" kern="1200" baseline="0" dirty="0" smtClean="0">
                <a:solidFill>
                  <a:schemeClr val="tx1"/>
                </a:solidFill>
                <a:latin typeface="+mn-lt"/>
                <a:ea typeface="+mn-ea"/>
                <a:cs typeface="+mn-cs"/>
              </a:rPr>
              <a:t>. </a:t>
            </a:r>
            <a:r>
              <a:rPr lang="es-EC" sz="1200" b="0" i="0" u="none" strike="noStrike" kern="1200" baseline="0" dirty="0" err="1" smtClean="0">
                <a:solidFill>
                  <a:schemeClr val="tx1"/>
                </a:solidFill>
                <a:latin typeface="+mn-lt"/>
                <a:ea typeface="+mn-ea"/>
                <a:cs typeface="+mn-cs"/>
              </a:rPr>
              <a:t>Asi</a:t>
            </a:r>
            <a:r>
              <a:rPr lang="es-EC" sz="1200" b="0" i="0" u="none" strike="noStrike" kern="1200" baseline="0" dirty="0" smtClean="0">
                <a:solidFill>
                  <a:schemeClr val="tx1"/>
                </a:solidFill>
                <a:latin typeface="+mn-lt"/>
                <a:ea typeface="+mn-ea"/>
                <a:cs typeface="+mn-cs"/>
              </a:rPr>
              <a:t> pues, Aunque el prefijo se usa desde el</a:t>
            </a:r>
          </a:p>
          <a:p>
            <a:r>
              <a:rPr lang="es-EC" sz="1200" b="0" i="0" u="none" strike="noStrike" kern="1200" baseline="0" dirty="0" smtClean="0">
                <a:solidFill>
                  <a:schemeClr val="tx1"/>
                </a:solidFill>
                <a:latin typeface="+mn-lt"/>
                <a:ea typeface="+mn-ea"/>
                <a:cs typeface="+mn-cs"/>
              </a:rPr>
              <a:t>siglo xvii, para nuestro tema el término pionero es «neurociencia»,</a:t>
            </a:r>
          </a:p>
          <a:p>
            <a:r>
              <a:rPr lang="es-EC" sz="1200" b="0" i="0" u="none" strike="noStrike" kern="1200" baseline="0" dirty="0" smtClean="0">
                <a:solidFill>
                  <a:schemeClr val="tx1"/>
                </a:solidFill>
                <a:latin typeface="+mn-lt"/>
                <a:ea typeface="+mn-ea"/>
                <a:cs typeface="+mn-cs"/>
              </a:rPr>
              <a:t>inventado a principios de la década de los sesenta. Siguieron otros y</a:t>
            </a:r>
          </a:p>
          <a:p>
            <a:r>
              <a:rPr lang="es-EC" sz="1200" b="0" i="0" u="none" strike="noStrike" kern="1200" baseline="0" dirty="0" smtClean="0">
                <a:solidFill>
                  <a:schemeClr val="tx1"/>
                </a:solidFill>
                <a:latin typeface="+mn-lt"/>
                <a:ea typeface="+mn-ea"/>
                <a:cs typeface="+mn-cs"/>
              </a:rPr>
              <a:t>hoy (para mencionar solo algunos) no solo hablamos de </a:t>
            </a:r>
            <a:r>
              <a:rPr lang="es-EC" sz="1200" b="0" i="0" u="none" strike="noStrike" kern="1200" baseline="0" dirty="0" err="1" smtClean="0">
                <a:solidFill>
                  <a:schemeClr val="tx1"/>
                </a:solidFill>
                <a:latin typeface="+mn-lt"/>
                <a:ea typeface="+mn-ea"/>
                <a:cs typeface="+mn-cs"/>
              </a:rPr>
              <a:t>neuropediatría</a:t>
            </a:r>
            <a:r>
              <a:rPr lang="es-EC" sz="1200" b="0" i="0" u="none" strike="noStrike" kern="1200" baseline="0" dirty="0" smtClean="0">
                <a:solidFill>
                  <a:schemeClr val="tx1"/>
                </a:solidFill>
                <a:latin typeface="+mn-lt"/>
                <a:ea typeface="+mn-ea"/>
                <a:cs typeface="+mn-cs"/>
              </a:rPr>
              <a:t>,</a:t>
            </a:r>
          </a:p>
          <a:p>
            <a:r>
              <a:rPr lang="es-EC" sz="1200" b="0" i="0" u="none" strike="noStrike" kern="1200" baseline="0" dirty="0" err="1" smtClean="0">
                <a:solidFill>
                  <a:schemeClr val="tx1"/>
                </a:solidFill>
                <a:latin typeface="+mn-lt"/>
                <a:ea typeface="+mn-ea"/>
                <a:cs typeface="+mn-cs"/>
              </a:rPr>
              <a:t>neurogerontología</a:t>
            </a:r>
            <a:r>
              <a:rPr lang="es-EC" sz="1200" b="0" i="0" u="none" strike="noStrike" kern="1200" baseline="0" dirty="0" smtClean="0">
                <a:solidFill>
                  <a:schemeClr val="tx1"/>
                </a:solidFill>
                <a:latin typeface="+mn-lt"/>
                <a:ea typeface="+mn-ea"/>
                <a:cs typeface="+mn-cs"/>
              </a:rPr>
              <a:t> y </a:t>
            </a:r>
            <a:r>
              <a:rPr lang="es-EC" sz="1200" b="0" i="0" u="none" strike="noStrike" kern="1200" baseline="0" dirty="0" err="1" smtClean="0">
                <a:solidFill>
                  <a:schemeClr val="tx1"/>
                </a:solidFill>
                <a:latin typeface="+mn-lt"/>
                <a:ea typeface="+mn-ea"/>
                <a:cs typeface="+mn-cs"/>
              </a:rPr>
              <a:t>neurogeriatría</a:t>
            </a:r>
            <a:r>
              <a:rPr lang="es-EC" sz="1200" b="0" i="0" u="none" strike="noStrike" kern="1200" baseline="0" dirty="0" smtClean="0">
                <a:solidFill>
                  <a:schemeClr val="tx1"/>
                </a:solidFill>
                <a:latin typeface="+mn-lt"/>
                <a:ea typeface="+mn-ea"/>
                <a:cs typeface="+mn-cs"/>
              </a:rPr>
              <a:t>, sino también de </a:t>
            </a:r>
            <a:r>
              <a:rPr lang="es-EC" sz="1200" b="0" i="0" u="none" strike="noStrike" kern="1200" baseline="0" dirty="0" err="1" smtClean="0">
                <a:solidFill>
                  <a:schemeClr val="tx1"/>
                </a:solidFill>
                <a:latin typeface="+mn-lt"/>
                <a:ea typeface="+mn-ea"/>
                <a:cs typeface="+mn-cs"/>
              </a:rPr>
              <a:t>neuroestética</a:t>
            </a:r>
            <a:r>
              <a:rPr lang="es-EC" sz="1200" b="0" i="0" u="none" strike="noStrike" kern="1200" baseline="0" dirty="0" smtClean="0">
                <a:solidFill>
                  <a:schemeClr val="tx1"/>
                </a:solidFill>
                <a:latin typeface="+mn-lt"/>
                <a:ea typeface="+mn-ea"/>
                <a:cs typeface="+mn-cs"/>
              </a:rPr>
              <a:t>,</a:t>
            </a:r>
          </a:p>
          <a:p>
            <a:r>
              <a:rPr lang="es-EC" sz="1200" b="0" i="0" u="none" strike="noStrike" kern="1200" baseline="0" dirty="0" err="1" smtClean="0">
                <a:solidFill>
                  <a:schemeClr val="tx1"/>
                </a:solidFill>
                <a:latin typeface="+mn-lt"/>
                <a:ea typeface="+mn-ea"/>
                <a:cs typeface="+mn-cs"/>
              </a:rPr>
              <a:t>neuroeconomía</a:t>
            </a:r>
            <a:r>
              <a:rPr lang="es-EC" sz="1200" b="0" i="0" u="none" strike="noStrike" kern="1200" baseline="0" dirty="0" smtClean="0">
                <a:solidFill>
                  <a:schemeClr val="tx1"/>
                </a:solidFill>
                <a:latin typeface="+mn-lt"/>
                <a:ea typeface="+mn-ea"/>
                <a:cs typeface="+mn-cs"/>
              </a:rPr>
              <a:t>, </a:t>
            </a:r>
            <a:r>
              <a:rPr lang="es-EC" sz="1200" b="0" i="0" u="none" strike="noStrike" kern="1200" baseline="0" dirty="0" err="1" smtClean="0">
                <a:solidFill>
                  <a:schemeClr val="tx1"/>
                </a:solidFill>
                <a:latin typeface="+mn-lt"/>
                <a:ea typeface="+mn-ea"/>
                <a:cs typeface="+mn-cs"/>
              </a:rPr>
              <a:t>neuropsicoanálisis</a:t>
            </a:r>
            <a:r>
              <a:rPr lang="es-EC" sz="1200" b="0" i="0" u="none" strike="noStrike" kern="1200" baseline="0" dirty="0" smtClean="0">
                <a:solidFill>
                  <a:schemeClr val="tx1"/>
                </a:solidFill>
                <a:latin typeface="+mn-lt"/>
                <a:ea typeface="+mn-ea"/>
                <a:cs typeface="+mn-cs"/>
              </a:rPr>
              <a:t>, </a:t>
            </a:r>
            <a:r>
              <a:rPr lang="es-EC" sz="1200" b="0" i="0" u="none" strike="noStrike" kern="1200" baseline="0" dirty="0" err="1" smtClean="0">
                <a:solidFill>
                  <a:schemeClr val="tx1"/>
                </a:solidFill>
                <a:latin typeface="+mn-lt"/>
                <a:ea typeface="+mn-ea"/>
                <a:cs typeface="+mn-cs"/>
              </a:rPr>
              <a:t>neuroética</a:t>
            </a:r>
            <a:r>
              <a:rPr lang="es-EC" sz="1200" b="0" i="0" u="none" strike="noStrike" kern="1200" baseline="0" dirty="0" smtClean="0">
                <a:solidFill>
                  <a:schemeClr val="tx1"/>
                </a:solidFill>
                <a:latin typeface="+mn-lt"/>
                <a:ea typeface="+mn-ea"/>
                <a:cs typeface="+mn-cs"/>
              </a:rPr>
              <a:t>, </a:t>
            </a:r>
            <a:r>
              <a:rPr lang="es-EC" sz="1200" b="0" i="0" u="none" strike="noStrike" kern="1200" baseline="0" dirty="0" err="1" smtClean="0">
                <a:solidFill>
                  <a:schemeClr val="tx1"/>
                </a:solidFill>
                <a:latin typeface="+mn-lt"/>
                <a:ea typeface="+mn-ea"/>
                <a:cs typeface="+mn-cs"/>
              </a:rPr>
              <a:t>neuroteología</a:t>
            </a:r>
            <a:r>
              <a:rPr lang="es-EC" sz="1200" b="0" i="0" u="none" strike="noStrike" kern="1200" baseline="0" dirty="0" smtClean="0">
                <a:solidFill>
                  <a:schemeClr val="tx1"/>
                </a:solidFill>
                <a:latin typeface="+mn-lt"/>
                <a:ea typeface="+mn-ea"/>
                <a:cs typeface="+mn-cs"/>
              </a:rPr>
              <a:t> y,</a:t>
            </a:r>
          </a:p>
          <a:p>
            <a:r>
              <a:rPr lang="es-EC" sz="1200" b="0" i="0" u="none" strike="noStrike" kern="1200" baseline="0" dirty="0" smtClean="0">
                <a:solidFill>
                  <a:schemeClr val="tx1"/>
                </a:solidFill>
                <a:latin typeface="+mn-lt"/>
                <a:ea typeface="+mn-ea"/>
                <a:cs typeface="+mn-cs"/>
              </a:rPr>
              <a:t>por supuesto, </a:t>
            </a:r>
            <a:r>
              <a:rPr lang="es-EC" sz="1200" b="0" i="0" u="none" strike="noStrike" kern="1200" baseline="0" dirty="0" err="1" smtClean="0">
                <a:solidFill>
                  <a:schemeClr val="tx1"/>
                </a:solidFill>
                <a:latin typeface="+mn-lt"/>
                <a:ea typeface="+mn-ea"/>
                <a:cs typeface="+mn-cs"/>
              </a:rPr>
              <a:t>neuroeducación</a:t>
            </a:r>
            <a:r>
              <a:rPr lang="es-EC" sz="1200" b="0" i="0" u="none" strike="noStrike" kern="1200" baseline="0" dirty="0" smtClean="0">
                <a:solidFill>
                  <a:schemeClr val="tx1"/>
                </a:solidFill>
                <a:latin typeface="+mn-lt"/>
                <a:ea typeface="+mn-ea"/>
                <a:cs typeface="+mn-cs"/>
              </a:rPr>
              <a:t>. Ya sea que estos dominios crezcan</a:t>
            </a:r>
          </a:p>
          <a:p>
            <a:r>
              <a:rPr lang="es-EC" sz="1200" b="0" i="0" u="none" strike="noStrike" kern="1200" baseline="0" dirty="0" smtClean="0">
                <a:solidFill>
                  <a:schemeClr val="tx1"/>
                </a:solidFill>
                <a:latin typeface="+mn-lt"/>
                <a:ea typeface="+mn-ea"/>
                <a:cs typeface="+mn-cs"/>
              </a:rPr>
              <a:t>hasta convertirse en verdaderas disciplinas o permanezcan como</a:t>
            </a:r>
          </a:p>
          <a:p>
            <a:r>
              <a:rPr lang="es-EC" sz="1200" b="0" i="0" u="none" strike="noStrike" kern="1200" baseline="0" dirty="0" smtClean="0">
                <a:solidFill>
                  <a:schemeClr val="tx1"/>
                </a:solidFill>
                <a:latin typeface="+mn-lt"/>
                <a:ea typeface="+mn-ea"/>
                <a:cs typeface="+mn-cs"/>
              </a:rPr>
              <a:t>zonas de intersección o de interacción entre campos, sus nombres</a:t>
            </a:r>
          </a:p>
          <a:p>
            <a:r>
              <a:rPr lang="es-EC" sz="1200" b="0" i="0" u="none" strike="noStrike" kern="1200" baseline="0" dirty="0" smtClean="0">
                <a:solidFill>
                  <a:schemeClr val="tx1"/>
                </a:solidFill>
                <a:latin typeface="+mn-lt"/>
                <a:ea typeface="+mn-ea"/>
                <a:cs typeface="+mn-cs"/>
              </a:rPr>
              <a:t>son, en sí, significativos. Si bien las neuronas no solo están en el cerebro,</a:t>
            </a:r>
          </a:p>
          <a:p>
            <a:r>
              <a:rPr lang="es-EC" sz="1200" b="0" i="0" u="none" strike="noStrike" kern="1200" baseline="0" dirty="0" smtClean="0">
                <a:solidFill>
                  <a:schemeClr val="tx1"/>
                </a:solidFill>
                <a:latin typeface="+mn-lt"/>
                <a:ea typeface="+mn-ea"/>
                <a:cs typeface="+mn-cs"/>
              </a:rPr>
              <a:t>los neologismos con el prefijo </a:t>
            </a:r>
            <a:r>
              <a:rPr lang="es-EC" sz="1200" b="0" i="1" u="none" strike="noStrike" kern="1200" baseline="0" dirty="0" err="1" smtClean="0">
                <a:solidFill>
                  <a:schemeClr val="tx1"/>
                </a:solidFill>
                <a:latin typeface="+mn-lt"/>
                <a:ea typeface="+mn-ea"/>
                <a:cs typeface="+mn-cs"/>
              </a:rPr>
              <a:t>neuro</a:t>
            </a:r>
            <a:r>
              <a:rPr lang="es-EC" sz="1200" b="0" i="1" u="none" strike="noStrike" kern="1200" baseline="0" dirty="0" smtClean="0">
                <a:solidFill>
                  <a:schemeClr val="tx1"/>
                </a:solidFill>
                <a:latin typeface="+mn-lt"/>
                <a:ea typeface="+mn-ea"/>
                <a:cs typeface="+mn-cs"/>
              </a:rPr>
              <a:t>- </a:t>
            </a:r>
            <a:r>
              <a:rPr lang="es-EC" sz="1200" b="0" i="0" u="none" strike="noStrike" kern="1200" baseline="0" dirty="0" smtClean="0">
                <a:solidFill>
                  <a:schemeClr val="tx1"/>
                </a:solidFill>
                <a:latin typeface="+mn-lt"/>
                <a:ea typeface="+mn-ea"/>
                <a:cs typeface="+mn-cs"/>
              </a:rPr>
              <a:t>tienden a referirse solo</a:t>
            </a:r>
          </a:p>
          <a:p>
            <a:r>
              <a:rPr lang="es-EC" sz="1200" b="0" i="0" u="none" strike="noStrike" kern="1200" baseline="0" dirty="0" smtClean="0">
                <a:solidFill>
                  <a:schemeClr val="tx1"/>
                </a:solidFill>
                <a:latin typeface="+mn-lt"/>
                <a:ea typeface="+mn-ea"/>
                <a:cs typeface="+mn-cs"/>
              </a:rPr>
              <a:t>a ese órgano.</a:t>
            </a:r>
          </a:p>
        </p:txBody>
      </p:sp>
      <p:sp>
        <p:nvSpPr>
          <p:cNvPr id="4" name="Marcador de número de diapositiva 3"/>
          <p:cNvSpPr>
            <a:spLocks noGrp="1"/>
          </p:cNvSpPr>
          <p:nvPr>
            <p:ph type="sldNum" sz="quarter" idx="10"/>
          </p:nvPr>
        </p:nvSpPr>
        <p:spPr/>
        <p:txBody>
          <a:bodyPr/>
          <a:lstStyle/>
          <a:p>
            <a:fld id="{6B60D15E-CE13-48B6-AE74-0D43ACB17FFD}" type="slidenum">
              <a:rPr lang="es-EC" smtClean="0"/>
              <a:t>2</a:t>
            </a:fld>
            <a:endParaRPr lang="es-EC"/>
          </a:p>
        </p:txBody>
      </p:sp>
    </p:spTree>
    <p:extLst>
      <p:ext uri="{BB962C8B-B14F-4D97-AF65-F5344CB8AC3E}">
        <p14:creationId xmlns:p14="http://schemas.microsoft.com/office/powerpoint/2010/main" val="4279150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EC" baseline="0" dirty="0" smtClean="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22</a:t>
            </a:fld>
            <a:endParaRPr lang="es-EC"/>
          </a:p>
        </p:txBody>
      </p:sp>
    </p:spTree>
    <p:extLst>
      <p:ext uri="{BB962C8B-B14F-4D97-AF65-F5344CB8AC3E}">
        <p14:creationId xmlns:p14="http://schemas.microsoft.com/office/powerpoint/2010/main" val="3048256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kern="1200" dirty="0" smtClean="0">
                <a:solidFill>
                  <a:schemeClr val="tx1"/>
                </a:solidFill>
                <a:effectLst/>
                <a:latin typeface="+mn-lt"/>
                <a:ea typeface="+mn-ea"/>
                <a:cs typeface="+mn-cs"/>
              </a:rPr>
              <a:t>Los programas de investigación, capacitación y </a:t>
            </a:r>
            <a:r>
              <a:rPr lang="es-EC" sz="1200" kern="1200" dirty="0" err="1" smtClean="0">
                <a:solidFill>
                  <a:schemeClr val="tx1"/>
                </a:solidFill>
                <a:effectLst/>
                <a:latin typeface="+mn-lt"/>
                <a:ea typeface="+mn-ea"/>
                <a:cs typeface="+mn-cs"/>
              </a:rPr>
              <a:t>neuroética</a:t>
            </a:r>
            <a:r>
              <a:rPr lang="es-EC" sz="1200" kern="1200" dirty="0" smtClean="0">
                <a:solidFill>
                  <a:schemeClr val="tx1"/>
                </a:solidFill>
                <a:effectLst/>
                <a:latin typeface="+mn-lt"/>
                <a:ea typeface="+mn-ea"/>
                <a:cs typeface="+mn-cs"/>
              </a:rPr>
              <a:t> internacional, explican cómo la </a:t>
            </a:r>
            <a:r>
              <a:rPr lang="es-EC" sz="1200" kern="1200" dirty="0" err="1" smtClean="0">
                <a:solidFill>
                  <a:schemeClr val="tx1"/>
                </a:solidFill>
                <a:effectLst/>
                <a:latin typeface="+mn-lt"/>
                <a:ea typeface="+mn-ea"/>
                <a:cs typeface="+mn-cs"/>
              </a:rPr>
              <a:t>neuroética</a:t>
            </a:r>
            <a:r>
              <a:rPr lang="es-EC" sz="1200" kern="1200" dirty="0" smtClean="0">
                <a:solidFill>
                  <a:schemeClr val="tx1"/>
                </a:solidFill>
                <a:effectLst/>
                <a:latin typeface="+mn-lt"/>
                <a:ea typeface="+mn-ea"/>
                <a:cs typeface="+mn-cs"/>
              </a:rPr>
              <a:t>, la pedagogía y la investigación se articulan en diferentes puntos de vista según los objetivos y límites académicos de la </a:t>
            </a:r>
            <a:r>
              <a:rPr lang="es-EC" sz="1200" kern="1200" dirty="0" err="1" smtClean="0">
                <a:solidFill>
                  <a:schemeClr val="tx1"/>
                </a:solidFill>
                <a:effectLst/>
                <a:latin typeface="+mn-lt"/>
                <a:ea typeface="+mn-ea"/>
                <a:cs typeface="+mn-cs"/>
              </a:rPr>
              <a:t>neuroética</a:t>
            </a:r>
            <a:r>
              <a:rPr lang="es-EC" sz="1200" kern="1200" dirty="0" smtClean="0">
                <a:solidFill>
                  <a:schemeClr val="tx1"/>
                </a:solidFill>
                <a:effectLst/>
                <a:latin typeface="+mn-lt"/>
                <a:ea typeface="+mn-ea"/>
                <a:cs typeface="+mn-cs"/>
              </a:rPr>
              <a:t>. </a:t>
            </a:r>
          </a:p>
          <a:p>
            <a:r>
              <a:rPr lang="es-EC" sz="1200" kern="1200" dirty="0" smtClean="0">
                <a:solidFill>
                  <a:schemeClr val="tx1"/>
                </a:solidFill>
                <a:effectLst/>
                <a:latin typeface="+mn-lt"/>
                <a:ea typeface="+mn-ea"/>
                <a:cs typeface="+mn-cs"/>
              </a:rPr>
              <a:t>Para las disciplinas académicas, el establecimiento de departamentos ha servido durante mucho tiempo como un medio para formalizar la existencia de un área académica de la investigación, la consolidación de estos departamentos en torno a la bioética  contribuirían a impulsar el progreso y la adaptación de esta disciplina en relación a los nuevos objetivos y métodos de investigación, pues la bioética, no ha desarrollado sus programas propios, y ha tomado prestadas extensivamente las metodologías empíricas de otras disciplinas.</a:t>
            </a:r>
          </a:p>
          <a:p>
            <a:r>
              <a:rPr lang="es-EC" sz="1200" kern="1200" dirty="0" smtClean="0">
                <a:solidFill>
                  <a:schemeClr val="tx1"/>
                </a:solidFill>
                <a:effectLst/>
                <a:latin typeface="+mn-lt"/>
                <a:ea typeface="+mn-ea"/>
                <a:cs typeface="+mn-cs"/>
              </a:rPr>
              <a:t>Es importante impulsar la investigación de la </a:t>
            </a:r>
            <a:r>
              <a:rPr lang="es-EC" sz="1200" kern="1200" dirty="0" err="1" smtClean="0">
                <a:solidFill>
                  <a:schemeClr val="tx1"/>
                </a:solidFill>
                <a:effectLst/>
                <a:latin typeface="+mn-lt"/>
                <a:ea typeface="+mn-ea"/>
                <a:cs typeface="+mn-cs"/>
              </a:rPr>
              <a:t>neuroética</a:t>
            </a:r>
            <a:r>
              <a:rPr lang="es-EC" sz="1200" kern="1200" dirty="0" smtClean="0">
                <a:solidFill>
                  <a:schemeClr val="tx1"/>
                </a:solidFill>
                <a:effectLst/>
                <a:latin typeface="+mn-lt"/>
                <a:ea typeface="+mn-ea"/>
                <a:cs typeface="+mn-cs"/>
              </a:rPr>
              <a:t> con un enfoque interdisciplinario, lo que permite generar interpretaciones más integrales de los problemas investigados y de esta manera contribuir al desarrollo de la ciencia.</a:t>
            </a:r>
          </a:p>
          <a:p>
            <a:endParaRPr lang="es-EC" dirty="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23</a:t>
            </a:fld>
            <a:endParaRPr lang="es-EC"/>
          </a:p>
        </p:txBody>
      </p:sp>
    </p:spTree>
    <p:extLst>
      <p:ext uri="{BB962C8B-B14F-4D97-AF65-F5344CB8AC3E}">
        <p14:creationId xmlns:p14="http://schemas.microsoft.com/office/powerpoint/2010/main" val="20838831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Doy</a:t>
            </a:r>
            <a:r>
              <a:rPr lang="es-EC" baseline="0" dirty="0" smtClean="0"/>
              <a:t> paso a la </a:t>
            </a:r>
            <a:r>
              <a:rPr lang="es-EC" baseline="0" dirty="0" err="1" smtClean="0"/>
              <a:t>opinion</a:t>
            </a:r>
            <a:r>
              <a:rPr lang="es-EC" baseline="0" dirty="0" smtClean="0"/>
              <a:t> concluyente de Ximena, para cerrar esta presentación con una importante discusión abierta. </a:t>
            </a:r>
          </a:p>
          <a:p>
            <a:endParaRPr lang="es-EC" baseline="0" dirty="0" smtClean="0"/>
          </a:p>
          <a:p>
            <a:r>
              <a:rPr lang="es-EC" dirty="0" smtClean="0"/>
              <a:t>Indicar que esta resumida en la línea de tiempo, presentar diapositivas </a:t>
            </a:r>
          </a:p>
          <a:p>
            <a:r>
              <a:rPr lang="es-EC" dirty="0" smtClean="0"/>
              <a:t>No usar</a:t>
            </a:r>
            <a:r>
              <a:rPr lang="es-EC" baseline="0" dirty="0" smtClean="0"/>
              <a:t> a continuación , mas adelante, </a:t>
            </a:r>
            <a:endParaRPr lang="es-EC" dirty="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24</a:t>
            </a:fld>
            <a:endParaRPr lang="es-EC"/>
          </a:p>
        </p:txBody>
      </p:sp>
    </p:spTree>
    <p:extLst>
      <p:ext uri="{BB962C8B-B14F-4D97-AF65-F5344CB8AC3E}">
        <p14:creationId xmlns:p14="http://schemas.microsoft.com/office/powerpoint/2010/main" val="32499331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Doy</a:t>
            </a:r>
            <a:r>
              <a:rPr lang="es-EC" baseline="0" dirty="0" smtClean="0"/>
              <a:t> paso a la </a:t>
            </a:r>
            <a:r>
              <a:rPr lang="es-EC" baseline="0" dirty="0" err="1" smtClean="0"/>
              <a:t>opinion</a:t>
            </a:r>
            <a:r>
              <a:rPr lang="es-EC" baseline="0" dirty="0" smtClean="0"/>
              <a:t> concluyente de Ximena, para cerrar esta presentación con una importante discusión abierta. </a:t>
            </a:r>
          </a:p>
          <a:p>
            <a:endParaRPr lang="es-EC" baseline="0" dirty="0" smtClean="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25</a:t>
            </a:fld>
            <a:endParaRPr lang="es-EC"/>
          </a:p>
        </p:txBody>
      </p:sp>
    </p:spTree>
    <p:extLst>
      <p:ext uri="{BB962C8B-B14F-4D97-AF65-F5344CB8AC3E}">
        <p14:creationId xmlns:p14="http://schemas.microsoft.com/office/powerpoint/2010/main" val="1324165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n-US" dirty="0" smtClean="0"/>
              <a:t>Eric Racine</a:t>
            </a:r>
          </a:p>
          <a:p>
            <a:r>
              <a:rPr lang="en-US" dirty="0" smtClean="0"/>
              <a:t>Director, </a:t>
            </a:r>
            <a:r>
              <a:rPr lang="en-US" dirty="0" err="1" smtClean="0"/>
              <a:t>Neuroethics</a:t>
            </a:r>
            <a:r>
              <a:rPr lang="en-US" dirty="0" smtClean="0"/>
              <a:t> Research Unit, IRCM Adjunct Professor, Department of Neurology and Neurosurgery, McGill University. Montreal</a:t>
            </a:r>
          </a:p>
          <a:p>
            <a:r>
              <a:rPr lang="en-US" dirty="0" smtClean="0"/>
              <a:t>John </a:t>
            </a:r>
            <a:r>
              <a:rPr lang="en-US" dirty="0" err="1" smtClean="0"/>
              <a:t>Aspler</a:t>
            </a:r>
            <a:r>
              <a:rPr lang="en-US"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s-EC" dirty="0" err="1" smtClean="0">
                <a:hlinkClick r:id="rId3"/>
              </a:rPr>
              <a:t>The</a:t>
            </a:r>
            <a:r>
              <a:rPr lang="es-EC" dirty="0" smtClean="0">
                <a:hlinkClick r:id="rId3"/>
              </a:rPr>
              <a:t> </a:t>
            </a:r>
            <a:r>
              <a:rPr lang="es-EC" dirty="0" err="1" smtClean="0">
                <a:hlinkClick r:id="rId3"/>
              </a:rPr>
              <a:t>Institut</a:t>
            </a:r>
            <a:r>
              <a:rPr lang="es-EC" dirty="0" smtClean="0">
                <a:hlinkClick r:id="rId3"/>
              </a:rPr>
              <a:t> de </a:t>
            </a:r>
            <a:r>
              <a:rPr lang="es-EC" dirty="0" err="1" smtClean="0">
                <a:hlinkClick r:id="rId3"/>
              </a:rPr>
              <a:t>recherches</a:t>
            </a:r>
            <a:r>
              <a:rPr lang="es-EC" dirty="0" smtClean="0">
                <a:hlinkClick r:id="rId3"/>
              </a:rPr>
              <a:t> </a:t>
            </a:r>
            <a:r>
              <a:rPr lang="es-EC" dirty="0" err="1" smtClean="0">
                <a:hlinkClick r:id="rId3"/>
              </a:rPr>
              <a:t>cliniques</a:t>
            </a:r>
            <a:r>
              <a:rPr lang="es-EC" dirty="0" smtClean="0">
                <a:hlinkClick r:id="rId3"/>
              </a:rPr>
              <a:t> de </a:t>
            </a:r>
            <a:r>
              <a:rPr lang="es-EC" dirty="0" err="1" smtClean="0">
                <a:hlinkClick r:id="rId3"/>
              </a:rPr>
              <a:t>Montréal</a:t>
            </a:r>
            <a:r>
              <a:rPr lang="es-EC" dirty="0" smtClean="0"/>
              <a:t>, </a:t>
            </a:r>
            <a:r>
              <a:rPr lang="es-EC" dirty="0" err="1" smtClean="0">
                <a:hlinkClick r:id="rId4"/>
              </a:rPr>
              <a:t>Pragmatic</a:t>
            </a:r>
            <a:r>
              <a:rPr lang="es-EC" dirty="0" smtClean="0">
                <a:hlinkClick r:id="rId4"/>
              </a:rPr>
              <a:t> </a:t>
            </a:r>
            <a:r>
              <a:rPr lang="es-EC" dirty="0" err="1" smtClean="0">
                <a:hlinkClick r:id="rId4"/>
              </a:rPr>
              <a:t>Health</a:t>
            </a:r>
            <a:r>
              <a:rPr lang="es-EC" dirty="0" smtClean="0">
                <a:hlinkClick r:id="rId4"/>
              </a:rPr>
              <a:t> </a:t>
            </a:r>
            <a:r>
              <a:rPr lang="es-EC" dirty="0" err="1" smtClean="0">
                <a:hlinkClick r:id="rId4"/>
              </a:rPr>
              <a:t>Ethics</a:t>
            </a:r>
            <a:r>
              <a:rPr lang="es-EC" dirty="0" smtClean="0">
                <a:hlinkClick r:id="rId4"/>
              </a:rPr>
              <a:t> </a:t>
            </a:r>
            <a:r>
              <a:rPr lang="es-EC" dirty="0" err="1" smtClean="0">
                <a:hlinkClick r:id="rId4"/>
              </a:rPr>
              <a:t>Research</a:t>
            </a:r>
            <a:r>
              <a:rPr lang="es-EC" dirty="0" smtClean="0">
                <a:hlinkClick r:id="rId4"/>
              </a:rPr>
              <a:t> </a:t>
            </a:r>
            <a:r>
              <a:rPr lang="es-EC" dirty="0" err="1" smtClean="0">
                <a:hlinkClick r:id="rId4"/>
              </a:rPr>
              <a:t>Unit</a:t>
            </a:r>
            <a:r>
              <a:rPr lang="es-EC" dirty="0" smtClean="0"/>
              <a:t>, </a:t>
            </a:r>
            <a:r>
              <a:rPr lang="es-EC" dirty="0" err="1" smtClean="0"/>
              <a:t>Graduate</a:t>
            </a:r>
            <a:r>
              <a:rPr lang="es-EC" dirty="0" smtClean="0"/>
              <a:t> </a:t>
            </a:r>
            <a:r>
              <a:rPr lang="es-EC" dirty="0" err="1" smtClean="0"/>
              <a:t>Student</a:t>
            </a:r>
            <a:r>
              <a:rPr lang="es-EC" dirty="0" smtClean="0"/>
              <a:t/>
            </a:r>
            <a:br>
              <a:rPr lang="es-EC" dirty="0" smtClean="0"/>
            </a:br>
            <a:r>
              <a:rPr lang="es-EC" dirty="0" err="1" smtClean="0">
                <a:hlinkClick r:id="rId5"/>
              </a:rPr>
              <a:t>McGill</a:t>
            </a:r>
            <a:r>
              <a:rPr lang="es-EC" dirty="0" smtClean="0">
                <a:hlinkClick r:id="rId5"/>
              </a:rPr>
              <a:t> </a:t>
            </a:r>
            <a:r>
              <a:rPr lang="es-EC" dirty="0" err="1" smtClean="0">
                <a:hlinkClick r:id="rId5"/>
              </a:rPr>
              <a:t>University</a:t>
            </a:r>
            <a:r>
              <a:rPr lang="es-EC" dirty="0" smtClean="0"/>
              <a:t>, </a:t>
            </a:r>
            <a:r>
              <a:rPr lang="es-EC" dirty="0" err="1" smtClean="0">
                <a:hlinkClick r:id="rId6"/>
              </a:rPr>
              <a:t>Neuroscience</a:t>
            </a:r>
            <a:r>
              <a:rPr lang="es-EC" dirty="0" smtClean="0"/>
              <a:t>, </a:t>
            </a:r>
            <a:r>
              <a:rPr lang="es-EC" dirty="0" err="1" smtClean="0"/>
              <a:t>Graduate</a:t>
            </a:r>
            <a:r>
              <a:rPr lang="es-EC" dirty="0" smtClean="0"/>
              <a:t> </a:t>
            </a:r>
            <a:r>
              <a:rPr lang="es-EC" dirty="0" err="1" smtClean="0"/>
              <a:t>Student</a:t>
            </a:r>
            <a:endParaRPr lang="es-EC" dirty="0" smtClean="0"/>
          </a:p>
          <a:p>
            <a:endParaRPr lang="es-EC" dirty="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3</a:t>
            </a:fld>
            <a:endParaRPr lang="es-EC"/>
          </a:p>
        </p:txBody>
      </p:sp>
    </p:spTree>
    <p:extLst>
      <p:ext uri="{BB962C8B-B14F-4D97-AF65-F5344CB8AC3E}">
        <p14:creationId xmlns:p14="http://schemas.microsoft.com/office/powerpoint/2010/main" val="35054663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Las áreas </a:t>
            </a:r>
            <a:r>
              <a:rPr lang="es-EC" sz="1200" b="0" i="1" u="none" strike="noStrike" kern="1200" baseline="0" dirty="0" err="1" smtClean="0">
                <a:solidFill>
                  <a:schemeClr val="tx1"/>
                </a:solidFill>
                <a:latin typeface="+mn-lt"/>
                <a:ea typeface="+mn-ea"/>
                <a:cs typeface="+mn-cs"/>
              </a:rPr>
              <a:t>neuro</a:t>
            </a:r>
            <a:r>
              <a:rPr lang="es-EC" sz="1200" b="0" i="1" u="none" strike="noStrike" kern="1200" baseline="0" dirty="0" smtClean="0">
                <a:solidFill>
                  <a:schemeClr val="tx1"/>
                </a:solidFill>
                <a:latin typeface="+mn-lt"/>
                <a:ea typeface="+mn-ea"/>
                <a:cs typeface="+mn-cs"/>
              </a:rPr>
              <a:t>- </a:t>
            </a:r>
            <a:r>
              <a:rPr lang="es-EC" sz="1200" b="0" i="0" u="none" strike="noStrike" kern="1200" baseline="0" dirty="0" smtClean="0">
                <a:solidFill>
                  <a:schemeClr val="tx1"/>
                </a:solidFill>
                <a:latin typeface="+mn-lt"/>
                <a:ea typeface="+mn-ea"/>
                <a:cs typeface="+mn-cs"/>
              </a:rPr>
              <a:t>se refieren a fundamentos materiales: el cerebro</a:t>
            </a:r>
          </a:p>
          <a:p>
            <a:r>
              <a:rPr lang="es-EC" sz="1200" b="0" i="0" u="none" strike="noStrike" kern="1200" baseline="0" dirty="0" smtClean="0">
                <a:solidFill>
                  <a:schemeClr val="tx1"/>
                </a:solidFill>
                <a:latin typeface="+mn-lt"/>
                <a:ea typeface="+mn-ea"/>
                <a:cs typeface="+mn-cs"/>
              </a:rPr>
              <a:t>en sus etapas de desarrollo temprano y tardío en el caso de</a:t>
            </a:r>
          </a:p>
          <a:p>
            <a:r>
              <a:rPr lang="es-EC" sz="1200" b="0" i="0" u="none" strike="noStrike" kern="1200" baseline="0" dirty="0" smtClean="0">
                <a:solidFill>
                  <a:schemeClr val="tx1"/>
                </a:solidFill>
                <a:latin typeface="+mn-lt"/>
                <a:ea typeface="+mn-ea"/>
                <a:cs typeface="+mn-cs"/>
              </a:rPr>
              <a:t>la </a:t>
            </a:r>
            <a:r>
              <a:rPr lang="es-EC" sz="1200" b="0" i="0" u="none" strike="noStrike" kern="1200" baseline="0" dirty="0" err="1" smtClean="0">
                <a:solidFill>
                  <a:schemeClr val="tx1"/>
                </a:solidFill>
                <a:latin typeface="+mn-lt"/>
                <a:ea typeface="+mn-ea"/>
                <a:cs typeface="+mn-cs"/>
              </a:rPr>
              <a:t>neuropediatría</a:t>
            </a:r>
            <a:r>
              <a:rPr lang="es-EC" sz="1200" b="0" i="0" u="none" strike="noStrike" kern="1200" baseline="0" dirty="0" smtClean="0">
                <a:solidFill>
                  <a:schemeClr val="tx1"/>
                </a:solidFill>
                <a:latin typeface="+mn-lt"/>
                <a:ea typeface="+mn-ea"/>
                <a:cs typeface="+mn-cs"/>
              </a:rPr>
              <a:t> y la </a:t>
            </a:r>
            <a:r>
              <a:rPr lang="es-EC" sz="1200" b="0" i="0" u="none" strike="noStrike" kern="1200" baseline="0" dirty="0" err="1" smtClean="0">
                <a:solidFill>
                  <a:schemeClr val="tx1"/>
                </a:solidFill>
                <a:latin typeface="+mn-lt"/>
                <a:ea typeface="+mn-ea"/>
                <a:cs typeface="+mn-cs"/>
              </a:rPr>
              <a:t>neurogerontología</a:t>
            </a:r>
            <a:r>
              <a:rPr lang="es-EC" sz="1200" b="0" i="0" u="none" strike="noStrike" kern="1200" baseline="0" dirty="0" smtClean="0">
                <a:solidFill>
                  <a:schemeClr val="tx1"/>
                </a:solidFill>
                <a:latin typeface="+mn-lt"/>
                <a:ea typeface="+mn-ea"/>
                <a:cs typeface="+mn-cs"/>
              </a:rPr>
              <a:t>, por ejemplo. La </a:t>
            </a:r>
            <a:r>
              <a:rPr lang="es-EC" sz="1200" b="0" i="0" u="none" strike="noStrike" kern="1200" baseline="0" dirty="0" err="1" smtClean="0">
                <a:solidFill>
                  <a:schemeClr val="tx1"/>
                </a:solidFill>
                <a:latin typeface="+mn-lt"/>
                <a:ea typeface="+mn-ea"/>
                <a:cs typeface="+mn-cs"/>
              </a:rPr>
              <a:t>neuroteología</a:t>
            </a:r>
            <a:endParaRPr lang="es-EC" sz="1200" b="0" i="0" u="none" strike="noStrike" kern="1200" baseline="0" dirty="0" smtClean="0">
              <a:solidFill>
                <a:schemeClr val="tx1"/>
              </a:solidFill>
              <a:latin typeface="+mn-lt"/>
              <a:ea typeface="+mn-ea"/>
              <a:cs typeface="+mn-cs"/>
            </a:endParaRPr>
          </a:p>
          <a:p>
            <a:r>
              <a:rPr lang="es-EC" sz="1200" b="0" i="0" u="none" strike="noStrike" kern="1200" baseline="0" dirty="0" smtClean="0">
                <a:solidFill>
                  <a:schemeClr val="tx1"/>
                </a:solidFill>
                <a:latin typeface="+mn-lt"/>
                <a:ea typeface="+mn-ea"/>
                <a:cs typeface="+mn-cs"/>
              </a:rPr>
              <a:t>apunta a investigar las bases neurológicas de la experiencia</a:t>
            </a:r>
          </a:p>
          <a:p>
            <a:r>
              <a:rPr lang="es-EC" sz="1200" b="0" i="0" u="none" strike="noStrike" kern="1200" baseline="0" dirty="0" smtClean="0">
                <a:solidFill>
                  <a:schemeClr val="tx1"/>
                </a:solidFill>
                <a:latin typeface="+mn-lt"/>
                <a:ea typeface="+mn-ea"/>
                <a:cs typeface="+mn-cs"/>
              </a:rPr>
              <a:t>espiritual y mística (véanse, por ejemplo, </a:t>
            </a:r>
            <a:r>
              <a:rPr lang="es-EC" sz="1200" b="0" i="0" u="none" strike="noStrike" kern="1200" baseline="0" dirty="0" err="1" smtClean="0">
                <a:solidFill>
                  <a:schemeClr val="tx1"/>
                </a:solidFill>
                <a:latin typeface="+mn-lt"/>
                <a:ea typeface="+mn-ea"/>
                <a:cs typeface="+mn-cs"/>
              </a:rPr>
              <a:t>Newberg</a:t>
            </a:r>
            <a:r>
              <a:rPr lang="es-EC" sz="1200" b="0" i="0" u="none" strike="noStrike" kern="1200" baseline="0" dirty="0" smtClean="0">
                <a:solidFill>
                  <a:schemeClr val="tx1"/>
                </a:solidFill>
                <a:latin typeface="+mn-lt"/>
                <a:ea typeface="+mn-ea"/>
                <a:cs typeface="+mn-cs"/>
              </a:rPr>
              <a:t>, </a:t>
            </a:r>
            <a:r>
              <a:rPr lang="es-EC" sz="1200" b="0" i="0" u="none" strike="noStrike" kern="1200" baseline="0" dirty="0" err="1" smtClean="0">
                <a:solidFill>
                  <a:schemeClr val="tx1"/>
                </a:solidFill>
                <a:latin typeface="+mn-lt"/>
                <a:ea typeface="+mn-ea"/>
                <a:cs typeface="+mn-cs"/>
              </a:rPr>
              <a:t>D’Aquili</a:t>
            </a:r>
            <a:r>
              <a:rPr lang="es-EC" sz="1200" b="0" i="0" u="none" strike="noStrike" kern="1200" baseline="0" dirty="0" smtClean="0">
                <a:solidFill>
                  <a:schemeClr val="tx1"/>
                </a:solidFill>
                <a:latin typeface="+mn-lt"/>
                <a:ea typeface="+mn-ea"/>
                <a:cs typeface="+mn-cs"/>
              </a:rPr>
              <a:t> y</a:t>
            </a:r>
          </a:p>
          <a:p>
            <a:r>
              <a:rPr lang="es-EC" sz="1200" b="0" i="0" u="none" strike="noStrike" kern="1200" baseline="0" dirty="0" err="1" smtClean="0">
                <a:solidFill>
                  <a:schemeClr val="tx1"/>
                </a:solidFill>
                <a:latin typeface="+mn-lt"/>
                <a:ea typeface="+mn-ea"/>
                <a:cs typeface="+mn-cs"/>
              </a:rPr>
              <a:t>Rause</a:t>
            </a:r>
            <a:r>
              <a:rPr lang="es-EC" sz="1200" b="0" i="0" u="none" strike="noStrike" kern="1200" baseline="0" dirty="0" smtClean="0">
                <a:solidFill>
                  <a:schemeClr val="tx1"/>
                </a:solidFill>
                <a:latin typeface="+mn-lt"/>
                <a:ea typeface="+mn-ea"/>
                <a:cs typeface="+mn-cs"/>
              </a:rPr>
              <a:t>, 2001). De modo similar, según una definición, la </a:t>
            </a:r>
            <a:r>
              <a:rPr lang="es-EC" sz="1200" b="0" i="0" u="none" strike="noStrike" kern="1200" baseline="0" dirty="0" err="1" smtClean="0">
                <a:solidFill>
                  <a:schemeClr val="tx1"/>
                </a:solidFill>
                <a:latin typeface="+mn-lt"/>
                <a:ea typeface="+mn-ea"/>
                <a:cs typeface="+mn-cs"/>
              </a:rPr>
              <a:t>neuroestética</a:t>
            </a:r>
            <a:endParaRPr lang="es-EC" sz="1200" b="0" i="0" u="none" strike="noStrike" kern="1200" baseline="0" dirty="0" smtClean="0">
              <a:solidFill>
                <a:schemeClr val="tx1"/>
              </a:solidFill>
              <a:latin typeface="+mn-lt"/>
              <a:ea typeface="+mn-ea"/>
              <a:cs typeface="+mn-cs"/>
            </a:endParaRPr>
          </a:p>
          <a:p>
            <a:r>
              <a:rPr lang="es-EC" sz="1200" b="0" i="0" u="none" strike="noStrike" kern="1200" baseline="0" dirty="0" smtClean="0">
                <a:solidFill>
                  <a:schemeClr val="tx1"/>
                </a:solidFill>
                <a:latin typeface="+mn-lt"/>
                <a:ea typeface="+mn-ea"/>
                <a:cs typeface="+mn-cs"/>
              </a:rPr>
              <a:t>«busca establecer las bases biológicas y neurobiológicas de</a:t>
            </a:r>
          </a:p>
          <a:p>
            <a:r>
              <a:rPr lang="es-EC" sz="1200" b="0" i="0" u="none" strike="noStrike" kern="1200" baseline="0" dirty="0" smtClean="0">
                <a:solidFill>
                  <a:schemeClr val="tx1"/>
                </a:solidFill>
                <a:latin typeface="+mn-lt"/>
                <a:ea typeface="+mn-ea"/>
                <a:cs typeface="+mn-cs"/>
              </a:rPr>
              <a:t>la experiencia estética»; el campo ya cuenta con un instituto en la</a:t>
            </a:r>
          </a:p>
          <a:p>
            <a:r>
              <a:rPr lang="es-EC" sz="1200" b="0" i="0" u="none" strike="noStrike" kern="1200" baseline="0" dirty="0" err="1" smtClean="0">
                <a:solidFill>
                  <a:schemeClr val="tx1"/>
                </a:solidFill>
                <a:latin typeface="+mn-lt"/>
                <a:ea typeface="+mn-ea"/>
                <a:cs typeface="+mn-cs"/>
              </a:rPr>
              <a:t>University</a:t>
            </a:r>
            <a:r>
              <a:rPr lang="es-EC" sz="1200" b="0" i="0" u="none" strike="noStrike" kern="1200" baseline="0" dirty="0" smtClean="0">
                <a:solidFill>
                  <a:schemeClr val="tx1"/>
                </a:solidFill>
                <a:latin typeface="+mn-lt"/>
                <a:ea typeface="+mn-ea"/>
                <a:cs typeface="+mn-cs"/>
              </a:rPr>
              <a:t> </a:t>
            </a:r>
            <a:r>
              <a:rPr lang="es-EC" sz="1200" b="0" i="0" u="none" strike="noStrike" kern="1200" baseline="0" dirty="0" err="1" smtClean="0">
                <a:solidFill>
                  <a:schemeClr val="tx1"/>
                </a:solidFill>
                <a:latin typeface="+mn-lt"/>
                <a:ea typeface="+mn-ea"/>
                <a:cs typeface="+mn-cs"/>
              </a:rPr>
              <a:t>College</a:t>
            </a:r>
            <a:r>
              <a:rPr lang="es-EC" sz="1200" b="0" i="0" u="none" strike="noStrike" kern="1200" baseline="0" dirty="0" smtClean="0">
                <a:solidFill>
                  <a:schemeClr val="tx1"/>
                </a:solidFill>
                <a:latin typeface="+mn-lt"/>
                <a:ea typeface="+mn-ea"/>
                <a:cs typeface="+mn-cs"/>
              </a:rPr>
              <a:t> de Londres y celebra conferencias anuales en</a:t>
            </a:r>
          </a:p>
          <a:p>
            <a:r>
              <a:rPr lang="es-EC" sz="1200" b="0" i="0" u="none" strike="noStrike" kern="1200" baseline="0" dirty="0" smtClean="0">
                <a:solidFill>
                  <a:schemeClr val="tx1"/>
                </a:solidFill>
                <a:latin typeface="+mn-lt"/>
                <a:ea typeface="+mn-ea"/>
                <a:cs typeface="+mn-cs"/>
              </a:rPr>
              <a:t>Berkeley (véase www.neuroesthetics.org). (Otra cosa es la «estética</a:t>
            </a:r>
          </a:p>
          <a:p>
            <a:r>
              <a:rPr lang="es-EC" sz="1200" b="0" i="0" u="none" strike="noStrike" kern="1200" baseline="0" dirty="0" smtClean="0">
                <a:solidFill>
                  <a:schemeClr val="tx1"/>
                </a:solidFill>
                <a:latin typeface="+mn-lt"/>
                <a:ea typeface="+mn-ea"/>
                <a:cs typeface="+mn-cs"/>
              </a:rPr>
              <a:t>neuronal», que se propone construir una estética naturalista,</a:t>
            </a:r>
          </a:p>
          <a:p>
            <a:r>
              <a:rPr lang="es-EC" sz="1200" b="0" i="0" u="none" strike="noStrike" kern="1200" baseline="0" dirty="0" smtClean="0">
                <a:solidFill>
                  <a:schemeClr val="tx1"/>
                </a:solidFill>
                <a:latin typeface="+mn-lt"/>
                <a:ea typeface="+mn-ea"/>
                <a:cs typeface="+mn-cs"/>
              </a:rPr>
              <a:t>véanse </a:t>
            </a:r>
            <a:r>
              <a:rPr lang="es-EC" sz="1200" b="0" i="0" u="none" strike="noStrike" kern="1200" baseline="0" dirty="0" err="1" smtClean="0">
                <a:solidFill>
                  <a:schemeClr val="tx1"/>
                </a:solidFill>
                <a:latin typeface="+mn-lt"/>
                <a:ea typeface="+mn-ea"/>
                <a:cs typeface="+mn-cs"/>
              </a:rPr>
              <a:t>Breidbach</a:t>
            </a:r>
            <a:r>
              <a:rPr lang="es-EC" sz="1200" b="0" i="0" u="none" strike="noStrike" kern="1200" baseline="0" dirty="0" smtClean="0">
                <a:solidFill>
                  <a:schemeClr val="tx1"/>
                </a:solidFill>
                <a:latin typeface="+mn-lt"/>
                <a:ea typeface="+mn-ea"/>
                <a:cs typeface="+mn-cs"/>
              </a:rPr>
              <a:t>, 1997b, y el análisis de </a:t>
            </a:r>
            <a:r>
              <a:rPr lang="es-EC" sz="1200" b="0" i="0" u="none" strike="noStrike" kern="1200" baseline="0" dirty="0" err="1" smtClean="0">
                <a:solidFill>
                  <a:schemeClr val="tx1"/>
                </a:solidFill>
                <a:latin typeface="+mn-lt"/>
                <a:ea typeface="+mn-ea"/>
                <a:cs typeface="+mn-cs"/>
              </a:rPr>
              <a:t>Kleeberg</a:t>
            </a:r>
            <a:r>
              <a:rPr lang="es-EC" sz="1200" b="0" i="0" u="none" strike="noStrike" kern="1200" baseline="0" dirty="0" smtClean="0">
                <a:solidFill>
                  <a:schemeClr val="tx1"/>
                </a:solidFill>
                <a:latin typeface="+mn-lt"/>
                <a:ea typeface="+mn-ea"/>
                <a:cs typeface="+mn-cs"/>
              </a:rPr>
              <a:t>, 2004, § III).</a:t>
            </a:r>
          </a:p>
          <a:p>
            <a:r>
              <a:rPr lang="es-EC" sz="1200" b="0" i="0" u="none" strike="noStrike" kern="1200" baseline="0" dirty="0" smtClean="0">
                <a:solidFill>
                  <a:schemeClr val="tx1"/>
                </a:solidFill>
                <a:latin typeface="+mn-lt"/>
                <a:ea typeface="+mn-ea"/>
                <a:cs typeface="+mn-cs"/>
              </a:rPr>
              <a:t>En cuanto al </a:t>
            </a:r>
            <a:r>
              <a:rPr lang="es-EC" sz="1200" b="0" i="0" u="none" strike="noStrike" kern="1200" baseline="0" dirty="0" err="1" smtClean="0">
                <a:solidFill>
                  <a:schemeClr val="tx1"/>
                </a:solidFill>
                <a:latin typeface="+mn-lt"/>
                <a:ea typeface="+mn-ea"/>
                <a:cs typeface="+mn-cs"/>
              </a:rPr>
              <a:t>neuropsicoanálisis</a:t>
            </a:r>
            <a:r>
              <a:rPr lang="es-EC" sz="1200" b="0" i="0" u="none" strike="noStrike" kern="1200" baseline="0" dirty="0" smtClean="0">
                <a:solidFill>
                  <a:schemeClr val="tx1"/>
                </a:solidFill>
                <a:latin typeface="+mn-lt"/>
                <a:ea typeface="+mn-ea"/>
                <a:cs typeface="+mn-cs"/>
              </a:rPr>
              <a:t>, se centra en el sustento neurológico</a:t>
            </a:r>
          </a:p>
          <a:p>
            <a:r>
              <a:rPr lang="es-EC" sz="1200" b="0" i="0" u="none" strike="noStrike" kern="1200" baseline="0" dirty="0" smtClean="0">
                <a:solidFill>
                  <a:schemeClr val="tx1"/>
                </a:solidFill>
                <a:latin typeface="+mn-lt"/>
                <a:ea typeface="+mn-ea"/>
                <a:cs typeface="+mn-cs"/>
              </a:rPr>
              <a:t>de los procesos descritos por la teoría psicoanalítica (véanse,</a:t>
            </a:r>
          </a:p>
          <a:p>
            <a:r>
              <a:rPr lang="es-EC" sz="1200" b="0" i="0" u="none" strike="noStrike" kern="1200" baseline="0" dirty="0" smtClean="0">
                <a:solidFill>
                  <a:schemeClr val="tx1"/>
                </a:solidFill>
                <a:latin typeface="+mn-lt"/>
                <a:ea typeface="+mn-ea"/>
                <a:cs typeface="+mn-cs"/>
              </a:rPr>
              <a:t>por ejemplo, Kaplan-</a:t>
            </a:r>
            <a:r>
              <a:rPr lang="es-EC" sz="1200" b="0" i="0" u="none" strike="noStrike" kern="1200" baseline="0" dirty="0" err="1" smtClean="0">
                <a:solidFill>
                  <a:schemeClr val="tx1"/>
                </a:solidFill>
                <a:latin typeface="+mn-lt"/>
                <a:ea typeface="+mn-ea"/>
                <a:cs typeface="+mn-cs"/>
              </a:rPr>
              <a:t>Solms</a:t>
            </a:r>
            <a:r>
              <a:rPr lang="es-EC" sz="1200" b="0" i="0" u="none" strike="noStrike" kern="1200" baseline="0" dirty="0" smtClean="0">
                <a:solidFill>
                  <a:schemeClr val="tx1"/>
                </a:solidFill>
                <a:latin typeface="+mn-lt"/>
                <a:ea typeface="+mn-ea"/>
                <a:cs typeface="+mn-cs"/>
              </a:rPr>
              <a:t> y </a:t>
            </a:r>
            <a:r>
              <a:rPr lang="es-EC" sz="1200" b="0" i="0" u="none" strike="noStrike" kern="1200" baseline="0" dirty="0" err="1" smtClean="0">
                <a:solidFill>
                  <a:schemeClr val="tx1"/>
                </a:solidFill>
                <a:latin typeface="+mn-lt"/>
                <a:ea typeface="+mn-ea"/>
                <a:cs typeface="+mn-cs"/>
              </a:rPr>
              <a:t>Solms</a:t>
            </a:r>
            <a:r>
              <a:rPr lang="es-EC" sz="1200" b="0" i="0" u="none" strike="noStrike" kern="1200" baseline="0" dirty="0" smtClean="0">
                <a:solidFill>
                  <a:schemeClr val="tx1"/>
                </a:solidFill>
                <a:latin typeface="+mn-lt"/>
                <a:ea typeface="+mn-ea"/>
                <a:cs typeface="+mn-cs"/>
              </a:rPr>
              <a:t>, 2002, así como también la</a:t>
            </a:r>
          </a:p>
          <a:p>
            <a:r>
              <a:rPr lang="es-EC" sz="1200" b="0" i="0" u="none" strike="noStrike" kern="1200" baseline="0" dirty="0" smtClean="0">
                <a:solidFill>
                  <a:schemeClr val="tx1"/>
                </a:solidFill>
                <a:latin typeface="+mn-lt"/>
                <a:ea typeface="+mn-ea"/>
                <a:cs typeface="+mn-cs"/>
              </a:rPr>
              <a:t>publicación </a:t>
            </a:r>
            <a:r>
              <a:rPr lang="es-EC" sz="1200" b="0" i="1" u="none" strike="noStrike" kern="1200" baseline="0" dirty="0" err="1" smtClean="0">
                <a:solidFill>
                  <a:schemeClr val="tx1"/>
                </a:solidFill>
                <a:latin typeface="+mn-lt"/>
                <a:ea typeface="+mn-ea"/>
                <a:cs typeface="+mn-cs"/>
              </a:rPr>
              <a:t>Neuropsychoanalysis</a:t>
            </a:r>
            <a:r>
              <a:rPr lang="es-EC" sz="1200" b="0" i="0" u="none" strike="noStrike" kern="1200" baseline="0" dirty="0" smtClean="0">
                <a:solidFill>
                  <a:schemeClr val="tx1"/>
                </a:solidFill>
                <a:latin typeface="+mn-lt"/>
                <a:ea typeface="+mn-ea"/>
                <a:cs typeface="+mn-cs"/>
              </a:rPr>
              <a:t>). La </a:t>
            </a:r>
            <a:r>
              <a:rPr lang="es-EC" sz="1200" b="0" i="0" u="none" strike="noStrike" kern="1200" baseline="0" dirty="0" err="1" smtClean="0">
                <a:solidFill>
                  <a:schemeClr val="tx1"/>
                </a:solidFill>
                <a:latin typeface="+mn-lt"/>
                <a:ea typeface="+mn-ea"/>
                <a:cs typeface="+mn-cs"/>
              </a:rPr>
              <a:t>neuroeconomía</a:t>
            </a:r>
            <a:r>
              <a:rPr lang="es-EC" sz="1200" b="0" i="0" u="none" strike="noStrike" kern="1200" baseline="0" dirty="0" smtClean="0">
                <a:solidFill>
                  <a:schemeClr val="tx1"/>
                </a:solidFill>
                <a:latin typeface="+mn-lt"/>
                <a:ea typeface="+mn-ea"/>
                <a:cs typeface="+mn-cs"/>
              </a:rPr>
              <a:t>, quizá la más</a:t>
            </a:r>
          </a:p>
          <a:p>
            <a:r>
              <a:rPr lang="es-EC" sz="1200" b="0" i="0" u="none" strike="noStrike" kern="1200" baseline="0" dirty="0" smtClean="0">
                <a:solidFill>
                  <a:schemeClr val="tx1"/>
                </a:solidFill>
                <a:latin typeface="+mn-lt"/>
                <a:ea typeface="+mn-ea"/>
                <a:cs typeface="+mn-cs"/>
              </a:rPr>
              <a:t>desarrollada de las nuevas áreas (y la única en entrar en la reciente</a:t>
            </a:r>
          </a:p>
          <a:p>
            <a:r>
              <a:rPr lang="es-EC" sz="1200" b="0" i="1" u="none" strike="noStrike" kern="1200" baseline="0" dirty="0" err="1" smtClean="0">
                <a:solidFill>
                  <a:schemeClr val="tx1"/>
                </a:solidFill>
                <a:latin typeface="+mn-lt"/>
                <a:ea typeface="+mn-ea"/>
                <a:cs typeface="+mn-cs"/>
              </a:rPr>
              <a:t>Encyclopedia</a:t>
            </a:r>
            <a:r>
              <a:rPr lang="es-EC" sz="1200" b="0" i="1" u="none" strike="noStrike" kern="1200" baseline="0" dirty="0" smtClean="0">
                <a:solidFill>
                  <a:schemeClr val="tx1"/>
                </a:solidFill>
                <a:latin typeface="+mn-lt"/>
                <a:ea typeface="+mn-ea"/>
                <a:cs typeface="+mn-cs"/>
              </a:rPr>
              <a:t> of </a:t>
            </a:r>
            <a:r>
              <a:rPr lang="es-EC" sz="1200" b="0" i="1" u="none" strike="noStrike" kern="1200" baseline="0" dirty="0" err="1" smtClean="0">
                <a:solidFill>
                  <a:schemeClr val="tx1"/>
                </a:solidFill>
                <a:latin typeface="+mn-lt"/>
                <a:ea typeface="+mn-ea"/>
                <a:cs typeface="+mn-cs"/>
              </a:rPr>
              <a:t>Cognitive</a:t>
            </a:r>
            <a:r>
              <a:rPr lang="es-EC" sz="1200" b="0" i="1" u="none" strike="noStrike" kern="1200" baseline="0" dirty="0" smtClean="0">
                <a:solidFill>
                  <a:schemeClr val="tx1"/>
                </a:solidFill>
                <a:latin typeface="+mn-lt"/>
                <a:ea typeface="+mn-ea"/>
                <a:cs typeface="+mn-cs"/>
              </a:rPr>
              <a:t> </a:t>
            </a:r>
            <a:r>
              <a:rPr lang="es-EC" sz="1200" b="0" i="1" u="none" strike="noStrike" kern="1200" baseline="0" dirty="0" err="1" smtClean="0">
                <a:solidFill>
                  <a:schemeClr val="tx1"/>
                </a:solidFill>
                <a:latin typeface="+mn-lt"/>
                <a:ea typeface="+mn-ea"/>
                <a:cs typeface="+mn-cs"/>
              </a:rPr>
              <a:t>Science</a:t>
            </a:r>
            <a:r>
              <a:rPr lang="es-EC" sz="1200" b="0" i="0" u="none" strike="noStrike" kern="1200" baseline="0" dirty="0" smtClean="0">
                <a:solidFill>
                  <a:schemeClr val="tx1"/>
                </a:solidFill>
                <a:latin typeface="+mn-lt"/>
                <a:ea typeface="+mn-ea"/>
                <a:cs typeface="+mn-cs"/>
              </a:rPr>
              <a:t>), «investiga cómo el cerebro</a:t>
            </a:r>
          </a:p>
          <a:p>
            <a:r>
              <a:rPr lang="es-EC" sz="1200" b="0" i="0" u="none" strike="noStrike" kern="1200" baseline="0" dirty="0" smtClean="0">
                <a:solidFill>
                  <a:schemeClr val="tx1"/>
                </a:solidFill>
                <a:latin typeface="+mn-lt"/>
                <a:ea typeface="+mn-ea"/>
                <a:cs typeface="+mn-cs"/>
              </a:rPr>
              <a:t>personificado interactúa con su ámbito externo para producir comportamientos</a:t>
            </a:r>
          </a:p>
          <a:p>
            <a:r>
              <a:rPr lang="es-EC" sz="1200" b="0" i="0" u="none" strike="noStrike" kern="1200" baseline="0" dirty="0" smtClean="0">
                <a:solidFill>
                  <a:schemeClr val="tx1"/>
                </a:solidFill>
                <a:latin typeface="+mn-lt"/>
                <a:ea typeface="+mn-ea"/>
                <a:cs typeface="+mn-cs"/>
              </a:rPr>
              <a:t>económicos», en particular en la toma de decisiones</a:t>
            </a:r>
          </a:p>
          <a:p>
            <a:r>
              <a:rPr lang="es-EC" sz="1200" b="0" i="0" u="none" strike="noStrike" kern="1200" baseline="0" dirty="0" smtClean="0">
                <a:solidFill>
                  <a:schemeClr val="tx1"/>
                </a:solidFill>
                <a:latin typeface="+mn-lt"/>
                <a:ea typeface="+mn-ea"/>
                <a:cs typeface="+mn-cs"/>
              </a:rPr>
              <a:t>individual (</a:t>
            </a:r>
            <a:r>
              <a:rPr lang="es-EC" sz="1200" b="0" i="0" u="none" strike="noStrike" kern="1200" baseline="0" dirty="0" err="1" smtClean="0">
                <a:solidFill>
                  <a:schemeClr val="tx1"/>
                </a:solidFill>
                <a:latin typeface="+mn-lt"/>
                <a:ea typeface="+mn-ea"/>
                <a:cs typeface="+mn-cs"/>
              </a:rPr>
              <a:t>McCabe</a:t>
            </a:r>
            <a:r>
              <a:rPr lang="es-EC" sz="1200" b="0" i="0" u="none" strike="noStrike" kern="1200" baseline="0" dirty="0" smtClean="0">
                <a:solidFill>
                  <a:schemeClr val="tx1"/>
                </a:solidFill>
                <a:latin typeface="+mn-lt"/>
                <a:ea typeface="+mn-ea"/>
                <a:cs typeface="+mn-cs"/>
              </a:rPr>
              <a:t>, 2003; </a:t>
            </a:r>
            <a:r>
              <a:rPr lang="es-EC" sz="1200" b="0" i="0" u="none" strike="noStrike" kern="1200" baseline="0" dirty="0" err="1" smtClean="0">
                <a:solidFill>
                  <a:schemeClr val="tx1"/>
                </a:solidFill>
                <a:latin typeface="+mn-lt"/>
                <a:ea typeface="+mn-ea"/>
                <a:cs typeface="+mn-cs"/>
              </a:rPr>
              <a:t>Glimcher</a:t>
            </a:r>
            <a:r>
              <a:rPr lang="es-EC" sz="1200" b="0" i="0" u="none" strike="noStrike" kern="1200" baseline="0" dirty="0" smtClean="0">
                <a:solidFill>
                  <a:schemeClr val="tx1"/>
                </a:solidFill>
                <a:latin typeface="+mn-lt"/>
                <a:ea typeface="+mn-ea"/>
                <a:cs typeface="+mn-cs"/>
              </a:rPr>
              <a:t>, 2003; </a:t>
            </a:r>
            <a:r>
              <a:rPr lang="es-EC" sz="1200" b="0" i="0" u="none" strike="noStrike" kern="1200" baseline="0" dirty="0" err="1" smtClean="0">
                <a:solidFill>
                  <a:schemeClr val="tx1"/>
                </a:solidFill>
                <a:latin typeface="+mn-lt"/>
                <a:ea typeface="+mn-ea"/>
                <a:cs typeface="+mn-cs"/>
              </a:rPr>
              <a:t>Camerer</a:t>
            </a:r>
            <a:r>
              <a:rPr lang="es-EC" sz="1200" b="0" i="0" u="none" strike="noStrike" kern="1200" baseline="0" dirty="0" smtClean="0">
                <a:solidFill>
                  <a:schemeClr val="tx1"/>
                </a:solidFill>
                <a:latin typeface="+mn-lt"/>
                <a:ea typeface="+mn-ea"/>
                <a:cs typeface="+mn-cs"/>
              </a:rPr>
              <a:t>, </a:t>
            </a:r>
            <a:r>
              <a:rPr lang="es-EC" sz="1200" b="0" i="0" u="none" strike="noStrike" kern="1200" baseline="0" dirty="0" err="1" smtClean="0">
                <a:solidFill>
                  <a:schemeClr val="tx1"/>
                </a:solidFill>
                <a:latin typeface="+mn-lt"/>
                <a:ea typeface="+mn-ea"/>
                <a:cs typeface="+mn-cs"/>
              </a:rPr>
              <a:t>Loewenstein</a:t>
            </a:r>
            <a:endParaRPr lang="es-EC" sz="1200" b="0" i="0" u="none" strike="noStrike" kern="1200" baseline="0" dirty="0" smtClean="0">
              <a:solidFill>
                <a:schemeClr val="tx1"/>
              </a:solidFill>
              <a:latin typeface="+mn-lt"/>
              <a:ea typeface="+mn-ea"/>
              <a:cs typeface="+mn-cs"/>
            </a:endParaRPr>
          </a:p>
          <a:p>
            <a:r>
              <a:rPr lang="es-EC" sz="1200" b="0" i="0" u="none" strike="noStrike" kern="1200" baseline="0" dirty="0" smtClean="0">
                <a:solidFill>
                  <a:schemeClr val="tx1"/>
                </a:solidFill>
                <a:latin typeface="+mn-lt"/>
                <a:ea typeface="+mn-ea"/>
                <a:cs typeface="+mn-cs"/>
              </a:rPr>
              <a:t>y </a:t>
            </a:r>
            <a:r>
              <a:rPr lang="es-EC" sz="1200" b="0" i="0" u="none" strike="noStrike" kern="1200" baseline="0" dirty="0" err="1" smtClean="0">
                <a:solidFill>
                  <a:schemeClr val="tx1"/>
                </a:solidFill>
                <a:latin typeface="+mn-lt"/>
                <a:ea typeface="+mn-ea"/>
                <a:cs typeface="+mn-cs"/>
              </a:rPr>
              <a:t>Prelec</a:t>
            </a:r>
            <a:r>
              <a:rPr lang="es-EC" sz="1200" b="0" i="0" u="none" strike="noStrike" kern="1200" baseline="0" dirty="0" smtClean="0">
                <a:solidFill>
                  <a:schemeClr val="tx1"/>
                </a:solidFill>
                <a:latin typeface="+mn-lt"/>
                <a:ea typeface="+mn-ea"/>
                <a:cs typeface="+mn-cs"/>
              </a:rPr>
              <a:t>, 2003); la </a:t>
            </a:r>
            <a:r>
              <a:rPr lang="es-EC" sz="1200" b="0" i="0" u="none" strike="noStrike" kern="1200" baseline="0" dirty="0" err="1" smtClean="0">
                <a:solidFill>
                  <a:schemeClr val="tx1"/>
                </a:solidFill>
                <a:latin typeface="+mn-lt"/>
                <a:ea typeface="+mn-ea"/>
                <a:cs typeface="+mn-cs"/>
              </a:rPr>
              <a:t>Claremont</a:t>
            </a:r>
            <a:r>
              <a:rPr lang="es-EC" sz="1200" b="0" i="0" u="none" strike="noStrike" kern="1200" baseline="0" dirty="0" smtClean="0">
                <a:solidFill>
                  <a:schemeClr val="tx1"/>
                </a:solidFill>
                <a:latin typeface="+mn-lt"/>
                <a:ea typeface="+mn-ea"/>
                <a:cs typeface="+mn-cs"/>
              </a:rPr>
              <a:t> </a:t>
            </a:r>
            <a:r>
              <a:rPr lang="es-EC" sz="1200" b="0" i="0" u="none" strike="noStrike" kern="1200" baseline="0" dirty="0" err="1" smtClean="0">
                <a:solidFill>
                  <a:schemeClr val="tx1"/>
                </a:solidFill>
                <a:latin typeface="+mn-lt"/>
                <a:ea typeface="+mn-ea"/>
                <a:cs typeface="+mn-cs"/>
              </a:rPr>
              <a:t>Graduate</a:t>
            </a:r>
            <a:r>
              <a:rPr lang="es-EC" sz="1200" b="0" i="0" u="none" strike="noStrike" kern="1200" baseline="0" dirty="0" smtClean="0">
                <a:solidFill>
                  <a:schemeClr val="tx1"/>
                </a:solidFill>
                <a:latin typeface="+mn-lt"/>
                <a:ea typeface="+mn-ea"/>
                <a:cs typeface="+mn-cs"/>
              </a:rPr>
              <a:t> </a:t>
            </a:r>
            <a:r>
              <a:rPr lang="es-EC" sz="1200" b="0" i="0" u="none" strike="noStrike" kern="1200" baseline="0" dirty="0" err="1" smtClean="0">
                <a:solidFill>
                  <a:schemeClr val="tx1"/>
                </a:solidFill>
                <a:latin typeface="+mn-lt"/>
                <a:ea typeface="+mn-ea"/>
                <a:cs typeface="+mn-cs"/>
              </a:rPr>
              <a:t>University</a:t>
            </a:r>
            <a:r>
              <a:rPr lang="es-EC" sz="1200" b="0" i="0" u="none" strike="noStrike" kern="1200" baseline="0" dirty="0" smtClean="0">
                <a:solidFill>
                  <a:schemeClr val="tx1"/>
                </a:solidFill>
                <a:latin typeface="+mn-lt"/>
                <a:ea typeface="+mn-ea"/>
                <a:cs typeface="+mn-cs"/>
              </a:rPr>
              <a:t> alberga un</a:t>
            </a:r>
          </a:p>
          <a:p>
            <a:r>
              <a:rPr lang="es-EC" sz="1200" b="0" i="0" u="none" strike="noStrike" kern="1200" baseline="0" dirty="0" smtClean="0">
                <a:solidFill>
                  <a:schemeClr val="tx1"/>
                </a:solidFill>
                <a:latin typeface="+mn-lt"/>
                <a:ea typeface="+mn-ea"/>
                <a:cs typeface="+mn-cs"/>
              </a:rPr>
              <a:t>Centro de Estudios de la </a:t>
            </a:r>
            <a:r>
              <a:rPr lang="es-EC" sz="1200" b="0" i="0" u="none" strike="noStrike" kern="1200" baseline="0" dirty="0" err="1" smtClean="0">
                <a:solidFill>
                  <a:schemeClr val="tx1"/>
                </a:solidFill>
                <a:latin typeface="+mn-lt"/>
                <a:ea typeface="+mn-ea"/>
                <a:cs typeface="+mn-cs"/>
              </a:rPr>
              <a:t>Neuroeconomía</a:t>
            </a:r>
            <a:r>
              <a:rPr lang="es-EC" sz="1200" b="0" i="0" u="none" strike="noStrike" kern="1200" baseline="0" dirty="0" smtClean="0">
                <a:solidFill>
                  <a:schemeClr val="tx1"/>
                </a:solidFill>
                <a:latin typeface="+mn-lt"/>
                <a:ea typeface="+mn-ea"/>
                <a:cs typeface="+mn-cs"/>
              </a:rPr>
              <a:t> (véase http://fac.cgu.</a:t>
            </a:r>
          </a:p>
          <a:p>
            <a:r>
              <a:rPr lang="es-EC" sz="1200" b="0" i="0" u="none" strike="noStrike" kern="1200" baseline="0" dirty="0" err="1" smtClean="0">
                <a:solidFill>
                  <a:schemeClr val="tx1"/>
                </a:solidFill>
                <a:latin typeface="+mn-lt"/>
                <a:ea typeface="+mn-ea"/>
                <a:cs typeface="+mn-cs"/>
              </a:rPr>
              <a:t>edu</a:t>
            </a:r>
            <a:r>
              <a:rPr lang="es-EC" sz="1200" b="0" i="0" u="none" strike="noStrike" kern="1200" baseline="0" dirty="0" smtClean="0">
                <a:solidFill>
                  <a:schemeClr val="tx1"/>
                </a:solidFill>
                <a:latin typeface="+mn-lt"/>
                <a:ea typeface="+mn-ea"/>
                <a:cs typeface="+mn-cs"/>
              </a:rPr>
              <a:t>/~</a:t>
            </a:r>
            <a:r>
              <a:rPr lang="es-EC" sz="1200" b="0" i="0" u="none" strike="noStrike" kern="1200" baseline="0" dirty="0" err="1" smtClean="0">
                <a:solidFill>
                  <a:schemeClr val="tx1"/>
                </a:solidFill>
                <a:latin typeface="+mn-lt"/>
                <a:ea typeface="+mn-ea"/>
                <a:cs typeface="+mn-cs"/>
              </a:rPr>
              <a:t>zakp</a:t>
            </a:r>
            <a:r>
              <a:rPr lang="es-EC" sz="1200" b="0" i="0" u="none" strike="noStrike" kern="1200" baseline="0" dirty="0" smtClean="0">
                <a:solidFill>
                  <a:schemeClr val="tx1"/>
                </a:solidFill>
                <a:latin typeface="+mn-lt"/>
                <a:ea typeface="+mn-ea"/>
                <a:cs typeface="+mn-cs"/>
              </a:rPr>
              <a:t>/CNS/).</a:t>
            </a:r>
          </a:p>
          <a:p>
            <a:r>
              <a:rPr lang="es-EC" sz="1200" b="0" i="0" u="none" strike="noStrike" kern="1200" baseline="0" dirty="0" smtClean="0">
                <a:solidFill>
                  <a:schemeClr val="tx1"/>
                </a:solidFill>
                <a:latin typeface="+mn-lt"/>
                <a:ea typeface="+mn-ea"/>
                <a:cs typeface="+mn-cs"/>
              </a:rPr>
              <a:t>La </a:t>
            </a:r>
            <a:r>
              <a:rPr lang="es-EC" sz="1200" b="0" i="0" u="none" strike="noStrike" kern="1200" baseline="0" dirty="0" err="1" smtClean="0">
                <a:solidFill>
                  <a:schemeClr val="tx1"/>
                </a:solidFill>
                <a:latin typeface="+mn-lt"/>
                <a:ea typeface="+mn-ea"/>
                <a:cs typeface="+mn-cs"/>
              </a:rPr>
              <a:t>neuroética</a:t>
            </a:r>
            <a:r>
              <a:rPr lang="es-EC" sz="1200" b="0" i="0" u="none" strike="noStrike" kern="1200" baseline="0" dirty="0" smtClean="0">
                <a:solidFill>
                  <a:schemeClr val="tx1"/>
                </a:solidFill>
                <a:latin typeface="+mn-lt"/>
                <a:ea typeface="+mn-ea"/>
                <a:cs typeface="+mn-cs"/>
              </a:rPr>
              <a:t>, un área que promete ser de importancia crucial</a:t>
            </a:r>
          </a:p>
          <a:p>
            <a:r>
              <a:rPr lang="es-EC" sz="1200" b="0" i="0" u="none" strike="noStrike" kern="1200" baseline="0" dirty="0" smtClean="0">
                <a:solidFill>
                  <a:schemeClr val="tx1"/>
                </a:solidFill>
                <a:latin typeface="+mn-lt"/>
                <a:ea typeface="+mn-ea"/>
                <a:cs typeface="+mn-cs"/>
              </a:rPr>
              <a:t>para el </a:t>
            </a:r>
            <a:r>
              <a:rPr lang="es-EC" sz="1200" b="0" i="0" u="none" strike="noStrike" kern="1200" baseline="0" dirty="0" err="1" smtClean="0">
                <a:solidFill>
                  <a:schemeClr val="tx1"/>
                </a:solidFill>
                <a:latin typeface="+mn-lt"/>
                <a:ea typeface="+mn-ea"/>
                <a:cs typeface="+mn-cs"/>
              </a:rPr>
              <a:t>neurofuturo</a:t>
            </a:r>
            <a:r>
              <a:rPr lang="es-EC" sz="1200" b="0" i="0" u="none" strike="noStrike" kern="1200" baseline="0" dirty="0" smtClean="0">
                <a:solidFill>
                  <a:schemeClr val="tx1"/>
                </a:solidFill>
                <a:latin typeface="+mn-lt"/>
                <a:ea typeface="+mn-ea"/>
                <a:cs typeface="+mn-cs"/>
              </a:rPr>
              <a:t>, es algo diferente. Por cierto, existe la búsqueda</a:t>
            </a:r>
          </a:p>
          <a:p>
            <a:r>
              <a:rPr lang="es-EC" sz="1200" b="0" i="0" u="none" strike="noStrike" kern="1200" baseline="0" dirty="0" smtClean="0">
                <a:solidFill>
                  <a:schemeClr val="tx1"/>
                </a:solidFill>
                <a:latin typeface="+mn-lt"/>
                <a:ea typeface="+mn-ea"/>
                <a:cs typeface="+mn-cs"/>
              </a:rPr>
              <a:t>de la base neurológica del comportamiento moral, pero la mayoría</a:t>
            </a:r>
          </a:p>
          <a:p>
            <a:r>
              <a:rPr lang="es-EC" sz="1200" b="0" i="0" u="none" strike="noStrike" kern="1200" baseline="0" dirty="0" smtClean="0">
                <a:solidFill>
                  <a:schemeClr val="tx1"/>
                </a:solidFill>
                <a:latin typeface="+mn-lt"/>
                <a:ea typeface="+mn-ea"/>
                <a:cs typeface="+mn-cs"/>
              </a:rPr>
              <a:t>de los trabajos tratan de las consecuencias éticas, sociales y legales</a:t>
            </a:r>
          </a:p>
          <a:p>
            <a:r>
              <a:rPr lang="es-EC" sz="1200" b="0" i="0" u="none" strike="noStrike" kern="1200" baseline="0" dirty="0" smtClean="0">
                <a:solidFill>
                  <a:schemeClr val="tx1"/>
                </a:solidFill>
                <a:latin typeface="+mn-lt"/>
                <a:ea typeface="+mn-ea"/>
                <a:cs typeface="+mn-cs"/>
              </a:rPr>
              <a:t>del conocimiento </a:t>
            </a:r>
            <a:r>
              <a:rPr lang="es-EC" sz="1200" b="0" i="0" u="none" strike="noStrike" kern="1200" baseline="0" dirty="0" err="1" smtClean="0">
                <a:solidFill>
                  <a:schemeClr val="tx1"/>
                </a:solidFill>
                <a:latin typeface="+mn-lt"/>
                <a:ea typeface="+mn-ea"/>
                <a:cs typeface="+mn-cs"/>
              </a:rPr>
              <a:t>neurocientífico</a:t>
            </a:r>
            <a:r>
              <a:rPr lang="es-EC" sz="1200" b="0" i="0" u="none" strike="noStrike" kern="1200" baseline="0" dirty="0" smtClean="0">
                <a:solidFill>
                  <a:schemeClr val="tx1"/>
                </a:solidFill>
                <a:latin typeface="+mn-lt"/>
                <a:ea typeface="+mn-ea"/>
                <a:cs typeface="+mn-cs"/>
              </a:rPr>
              <a:t> y sus aplicaciones (Marcus, 2004;</a:t>
            </a:r>
          </a:p>
          <a:p>
            <a:r>
              <a:rPr lang="es-EC" sz="1200" b="0" i="0" u="none" strike="noStrike" kern="1200" baseline="0" dirty="0" smtClean="0">
                <a:solidFill>
                  <a:schemeClr val="tx1"/>
                </a:solidFill>
                <a:latin typeface="+mn-lt"/>
                <a:ea typeface="+mn-ea"/>
                <a:cs typeface="+mn-cs"/>
              </a:rPr>
              <a:t>para la ley, véase Garland, 2004). Todas estas áreas no ponen de</a:t>
            </a:r>
          </a:p>
          <a:p>
            <a:r>
              <a:rPr lang="es-EC" sz="1200" b="0" i="0" u="none" strike="noStrike" kern="1200" baseline="0" dirty="0" smtClean="0">
                <a:solidFill>
                  <a:schemeClr val="tx1"/>
                </a:solidFill>
                <a:latin typeface="+mn-lt"/>
                <a:ea typeface="+mn-ea"/>
                <a:cs typeface="+mn-cs"/>
              </a:rPr>
              <a:t>relieve el reduccionismo y ponen de relieve el diálogo, la interdisciplinariedad</a:t>
            </a:r>
          </a:p>
          <a:p>
            <a:r>
              <a:rPr lang="es-EC" sz="1200" b="0" i="0" u="none" strike="noStrike" kern="1200" baseline="0" dirty="0" smtClean="0">
                <a:solidFill>
                  <a:schemeClr val="tx1"/>
                </a:solidFill>
                <a:latin typeface="+mn-lt"/>
                <a:ea typeface="+mn-ea"/>
                <a:cs typeface="+mn-cs"/>
              </a:rPr>
              <a:t>y las interacciones en dos sentidos entre las neurociencias</a:t>
            </a:r>
          </a:p>
          <a:p>
            <a:r>
              <a:rPr lang="es-EC" sz="1200" b="0" i="0" u="none" strike="noStrike" kern="1200" baseline="0" dirty="0" smtClean="0">
                <a:solidFill>
                  <a:schemeClr val="tx1"/>
                </a:solidFill>
                <a:latin typeface="+mn-lt"/>
                <a:ea typeface="+mn-ea"/>
                <a:cs typeface="+mn-cs"/>
              </a:rPr>
              <a:t>y los otros campos. Si bien no son homogéneas y están abiertas</a:t>
            </a:r>
          </a:p>
          <a:p>
            <a:r>
              <a:rPr lang="es-EC" sz="1200" b="0" i="0" u="none" strike="noStrike" kern="1200" baseline="0" dirty="0" smtClean="0">
                <a:solidFill>
                  <a:schemeClr val="tx1"/>
                </a:solidFill>
                <a:latin typeface="+mn-lt"/>
                <a:ea typeface="+mn-ea"/>
                <a:cs typeface="+mn-cs"/>
              </a:rPr>
              <a:t>al debate, todas manifiestan una cierta inclinación </a:t>
            </a:r>
            <a:r>
              <a:rPr lang="es-EC" sz="1200" b="0" i="0" u="none" strike="noStrike" kern="1200" baseline="0" dirty="0" err="1" smtClean="0">
                <a:solidFill>
                  <a:schemeClr val="tx1"/>
                </a:solidFill>
                <a:latin typeface="+mn-lt"/>
                <a:ea typeface="+mn-ea"/>
                <a:cs typeface="+mn-cs"/>
              </a:rPr>
              <a:t>corticocéntrica</a:t>
            </a:r>
            <a:endParaRPr lang="es-EC" sz="1200" b="0" i="0" u="none" strike="noStrike" kern="1200" baseline="0" dirty="0" smtClean="0">
              <a:solidFill>
                <a:schemeClr val="tx1"/>
              </a:solidFill>
              <a:latin typeface="+mn-lt"/>
              <a:ea typeface="+mn-ea"/>
              <a:cs typeface="+mn-cs"/>
            </a:endParaRPr>
          </a:p>
          <a:p>
            <a:r>
              <a:rPr lang="es-EC" sz="1200" b="0" i="0" u="none" strike="noStrike" kern="1200" baseline="0" dirty="0" smtClean="0">
                <a:solidFill>
                  <a:schemeClr val="tx1"/>
                </a:solidFill>
                <a:latin typeface="+mn-lt"/>
                <a:ea typeface="+mn-ea"/>
                <a:cs typeface="+mn-cs"/>
              </a:rPr>
              <a:t>y depositan —incluso con las salvedades como las que formulan los</a:t>
            </a:r>
          </a:p>
          <a:p>
            <a:r>
              <a:rPr lang="es-EC" sz="1200" b="0" i="0" u="none" strike="noStrike" kern="1200" baseline="0" dirty="0" smtClean="0">
                <a:solidFill>
                  <a:schemeClr val="tx1"/>
                </a:solidFill>
                <a:latin typeface="+mn-lt"/>
                <a:ea typeface="+mn-ea"/>
                <a:cs typeface="+mn-cs"/>
              </a:rPr>
              <a:t>compiladores de este libro— una enorme esperanza en las técnicas</a:t>
            </a:r>
          </a:p>
          <a:p>
            <a:r>
              <a:rPr lang="es-EC" sz="1200" b="0" i="0" u="none" strike="noStrike" kern="1200" baseline="0" dirty="0" smtClean="0">
                <a:solidFill>
                  <a:schemeClr val="tx1"/>
                </a:solidFill>
                <a:latin typeface="+mn-lt"/>
                <a:ea typeface="+mn-ea"/>
                <a:cs typeface="+mn-cs"/>
              </a:rPr>
              <a:t>de </a:t>
            </a:r>
            <a:r>
              <a:rPr lang="es-EC" sz="1200" b="0" i="0" u="none" strike="noStrike" kern="1200" baseline="0" dirty="0" err="1" smtClean="0">
                <a:solidFill>
                  <a:schemeClr val="tx1"/>
                </a:solidFill>
                <a:latin typeface="+mn-lt"/>
                <a:ea typeface="+mn-ea"/>
                <a:cs typeface="+mn-cs"/>
              </a:rPr>
              <a:t>neuroimagen</a:t>
            </a:r>
            <a:r>
              <a:rPr lang="es-EC" sz="1200" b="0" i="0" u="none" strike="noStrike" kern="1200" baseline="0" dirty="0" smtClean="0">
                <a:solidFill>
                  <a:schemeClr val="tx1"/>
                </a:solidFill>
                <a:latin typeface="+mn-lt"/>
                <a:ea typeface="+mn-ea"/>
                <a:cs typeface="+mn-cs"/>
              </a:rPr>
              <a:t>.</a:t>
            </a:r>
          </a:p>
          <a:p>
            <a:r>
              <a:rPr lang="es-EC" sz="1200" b="0" i="0" u="none" strike="noStrike" kern="1200" baseline="0" dirty="0" smtClean="0">
                <a:solidFill>
                  <a:schemeClr val="tx1"/>
                </a:solidFill>
                <a:latin typeface="+mn-lt"/>
                <a:ea typeface="+mn-ea"/>
                <a:cs typeface="+mn-cs"/>
              </a:rPr>
              <a:t>La </a:t>
            </a:r>
            <a:r>
              <a:rPr lang="es-EC" sz="1200" b="0" i="0" u="none" strike="noStrike" kern="1200" baseline="0" dirty="0" err="1" smtClean="0">
                <a:solidFill>
                  <a:schemeClr val="tx1"/>
                </a:solidFill>
                <a:latin typeface="+mn-lt"/>
                <a:ea typeface="+mn-ea"/>
                <a:cs typeface="+mn-cs"/>
              </a:rPr>
              <a:t>neuroeducación</a:t>
            </a:r>
            <a:r>
              <a:rPr lang="es-EC" sz="1200" b="0" i="0" u="none" strike="noStrike" kern="1200" baseline="0" dirty="0" smtClean="0">
                <a:solidFill>
                  <a:schemeClr val="tx1"/>
                </a:solidFill>
                <a:latin typeface="+mn-lt"/>
                <a:ea typeface="+mn-ea"/>
                <a:cs typeface="+mn-cs"/>
              </a:rPr>
              <a:t> no es una excepción. Como expresan los</a:t>
            </a:r>
          </a:p>
          <a:p>
            <a:r>
              <a:rPr lang="es-EC" sz="1200" b="0" i="0" u="none" strike="noStrike" kern="1200" baseline="0" dirty="0" smtClean="0">
                <a:solidFill>
                  <a:schemeClr val="tx1"/>
                </a:solidFill>
                <a:latin typeface="+mn-lt"/>
                <a:ea typeface="+mn-ea"/>
                <a:cs typeface="+mn-cs"/>
              </a:rPr>
              <a:t>compiladores de este libro, aunque la educación es mucho más que</a:t>
            </a:r>
          </a:p>
          <a:p>
            <a:r>
              <a:rPr lang="es-EC" sz="1200" b="0" i="0" u="none" strike="noStrike" kern="1200" baseline="0" dirty="0" smtClean="0">
                <a:solidFill>
                  <a:schemeClr val="tx1"/>
                </a:solidFill>
                <a:latin typeface="+mn-lt"/>
                <a:ea typeface="+mn-ea"/>
                <a:cs typeface="+mn-cs"/>
              </a:rPr>
              <a:t>sus aspectos neuronales, las neurociencias «pueden iluminar muchas</a:t>
            </a:r>
          </a:p>
          <a:p>
            <a:r>
              <a:rPr lang="es-EC" sz="1200" b="0" i="0" u="none" strike="noStrike" kern="1200" baseline="0" dirty="0" smtClean="0">
                <a:solidFill>
                  <a:schemeClr val="tx1"/>
                </a:solidFill>
                <a:latin typeface="+mn-lt"/>
                <a:ea typeface="+mn-ea"/>
                <a:cs typeface="+mn-cs"/>
              </a:rPr>
              <a:t>de sus necesidades» (</a:t>
            </a:r>
            <a:r>
              <a:rPr lang="es-EC" sz="1200" b="0" i="0" u="none" strike="noStrike" kern="1200" baseline="0" dirty="0" err="1" smtClean="0">
                <a:solidFill>
                  <a:schemeClr val="tx1"/>
                </a:solidFill>
                <a:latin typeface="+mn-lt"/>
                <a:ea typeface="+mn-ea"/>
                <a:cs typeface="+mn-cs"/>
              </a:rPr>
              <a:t>Battro</a:t>
            </a:r>
            <a:r>
              <a:rPr lang="es-EC" sz="1200" b="0" i="0" u="none" strike="noStrike" kern="1200" baseline="0" dirty="0" smtClean="0">
                <a:solidFill>
                  <a:schemeClr val="tx1"/>
                </a:solidFill>
                <a:latin typeface="+mn-lt"/>
                <a:ea typeface="+mn-ea"/>
                <a:cs typeface="+mn-cs"/>
              </a:rPr>
              <a:t>, Fischer y </a:t>
            </a:r>
            <a:r>
              <a:rPr lang="es-EC" sz="1200" b="0" i="0" u="none" strike="noStrike" kern="1200" baseline="0" dirty="0" err="1" smtClean="0">
                <a:solidFill>
                  <a:schemeClr val="tx1"/>
                </a:solidFill>
                <a:latin typeface="+mn-lt"/>
                <a:ea typeface="+mn-ea"/>
                <a:cs typeface="+mn-cs"/>
              </a:rPr>
              <a:t>Léna</a:t>
            </a:r>
            <a:r>
              <a:rPr lang="es-EC" sz="1200" b="0" i="0" u="none" strike="noStrike" kern="1200" baseline="0" dirty="0" smtClean="0">
                <a:solidFill>
                  <a:schemeClr val="tx1"/>
                </a:solidFill>
                <a:latin typeface="+mn-lt"/>
                <a:ea typeface="+mn-ea"/>
                <a:cs typeface="+mn-cs"/>
              </a:rPr>
              <a:t>, este libro). La</a:t>
            </a:r>
          </a:p>
          <a:p>
            <a:r>
              <a:rPr lang="es-EC" sz="1200" b="0" i="0" u="none" strike="noStrike" kern="1200" baseline="0" dirty="0" smtClean="0">
                <a:solidFill>
                  <a:schemeClr val="tx1"/>
                </a:solidFill>
                <a:latin typeface="+mn-lt"/>
                <a:ea typeface="+mn-ea"/>
                <a:cs typeface="+mn-cs"/>
              </a:rPr>
              <a:t>búsqueda de metodologías y de saberes destinados a transformar</a:t>
            </a:r>
          </a:p>
          <a:p>
            <a:r>
              <a:rPr lang="es-EC" sz="1200" b="0" i="0" u="none" strike="noStrike" kern="1200" baseline="0" dirty="0" smtClean="0">
                <a:solidFill>
                  <a:schemeClr val="tx1"/>
                </a:solidFill>
                <a:latin typeface="+mn-lt"/>
                <a:ea typeface="+mn-ea"/>
                <a:cs typeface="+mn-cs"/>
              </a:rPr>
              <a:t>el arte de la educación se remonta, al menos, al Renacimiento, y</a:t>
            </a:r>
          </a:p>
          <a:p>
            <a:r>
              <a:rPr lang="es-EC" sz="1200" b="0" i="0" u="none" strike="noStrike" kern="1200" baseline="0" dirty="0" smtClean="0">
                <a:solidFill>
                  <a:schemeClr val="tx1"/>
                </a:solidFill>
                <a:latin typeface="+mn-lt"/>
                <a:ea typeface="+mn-ea"/>
                <a:cs typeface="+mn-cs"/>
              </a:rPr>
              <a:t>ha inspirado gran parte de la pedagogía desde los movimientos de</a:t>
            </a:r>
          </a:p>
          <a:p>
            <a:r>
              <a:rPr lang="es-EC" sz="1200" b="0" i="0" u="none" strike="noStrike" kern="1200" baseline="0" dirty="0" smtClean="0">
                <a:solidFill>
                  <a:schemeClr val="tx1"/>
                </a:solidFill>
                <a:latin typeface="+mn-lt"/>
                <a:ea typeface="+mn-ea"/>
                <a:cs typeface="+mn-cs"/>
              </a:rPr>
              <a:t>educación progresista de principios del siglo xx. El proyecto </a:t>
            </a:r>
            <a:r>
              <a:rPr lang="es-EC" sz="1200" b="0" i="0" u="none" strike="noStrike" kern="1200" baseline="0" dirty="0" err="1" smtClean="0">
                <a:solidFill>
                  <a:schemeClr val="tx1"/>
                </a:solidFill>
                <a:latin typeface="+mn-lt"/>
                <a:ea typeface="+mn-ea"/>
                <a:cs typeface="+mn-cs"/>
              </a:rPr>
              <a:t>neuroeducativo</a:t>
            </a:r>
            <a:endParaRPr lang="es-EC" sz="1200" b="0" i="0" u="none" strike="noStrike" kern="1200" baseline="0" dirty="0" smtClean="0">
              <a:solidFill>
                <a:schemeClr val="tx1"/>
              </a:solidFill>
              <a:latin typeface="+mn-lt"/>
              <a:ea typeface="+mn-ea"/>
              <a:cs typeface="+mn-cs"/>
            </a:endParaRPr>
          </a:p>
          <a:p>
            <a:r>
              <a:rPr lang="es-EC" sz="1200" b="0" i="0" u="none" strike="noStrike" kern="1200" baseline="0" dirty="0" smtClean="0">
                <a:solidFill>
                  <a:schemeClr val="tx1"/>
                </a:solidFill>
                <a:latin typeface="+mn-lt"/>
                <a:ea typeface="+mn-ea"/>
                <a:cs typeface="+mn-cs"/>
              </a:rPr>
              <a:t>no es una excepción. Al igual que sus predecesores,</a:t>
            </a:r>
          </a:p>
          <a:p>
            <a:r>
              <a:rPr lang="es-EC" sz="1200" b="0" i="0" u="none" strike="noStrike" kern="1200" baseline="0" dirty="0" smtClean="0">
                <a:solidFill>
                  <a:schemeClr val="tx1"/>
                </a:solidFill>
                <a:latin typeface="+mn-lt"/>
                <a:ea typeface="+mn-ea"/>
                <a:cs typeface="+mn-cs"/>
              </a:rPr>
              <a:t>asegura que el progreso de la ciencia es la condición esencial para</a:t>
            </a:r>
          </a:p>
          <a:p>
            <a:r>
              <a:rPr lang="es-EC" sz="1200" b="0" i="0" u="none" strike="noStrike" kern="1200" baseline="0" dirty="0" smtClean="0">
                <a:solidFill>
                  <a:schemeClr val="tx1"/>
                </a:solidFill>
                <a:latin typeface="+mn-lt"/>
                <a:ea typeface="+mn-ea"/>
                <a:cs typeface="+mn-cs"/>
              </a:rPr>
              <a:t>su éxito y que las ciencias </a:t>
            </a:r>
            <a:r>
              <a:rPr lang="es-EC" sz="1200" b="0" i="0" u="none" strike="noStrike" kern="1200" baseline="0" dirty="0" err="1" smtClean="0">
                <a:solidFill>
                  <a:schemeClr val="tx1"/>
                </a:solidFill>
                <a:latin typeface="+mn-lt"/>
                <a:ea typeface="+mn-ea"/>
                <a:cs typeface="+mn-cs"/>
              </a:rPr>
              <a:t>neurocognitivas</a:t>
            </a:r>
            <a:r>
              <a:rPr lang="es-EC" sz="1200" b="0" i="0" u="none" strike="noStrike" kern="1200" baseline="0" dirty="0" smtClean="0">
                <a:solidFill>
                  <a:schemeClr val="tx1"/>
                </a:solidFill>
                <a:latin typeface="+mn-lt"/>
                <a:ea typeface="+mn-ea"/>
                <a:cs typeface="+mn-cs"/>
              </a:rPr>
              <a:t> algún día darán a la</a:t>
            </a:r>
          </a:p>
          <a:p>
            <a:r>
              <a:rPr lang="es-EC" sz="1200" b="0" i="0" u="none" strike="noStrike" kern="1200" baseline="0" dirty="0" smtClean="0">
                <a:solidFill>
                  <a:schemeClr val="tx1"/>
                </a:solidFill>
                <a:latin typeface="+mn-lt"/>
                <a:ea typeface="+mn-ea"/>
                <a:cs typeface="+mn-cs"/>
              </a:rPr>
              <a:t>educación una base empírica firme que conducirá a reformas pedagógicas</a:t>
            </a:r>
          </a:p>
          <a:p>
            <a:r>
              <a:rPr lang="es-EC" sz="1200" b="0" i="0" u="none" strike="noStrike" kern="1200" baseline="0" dirty="0" smtClean="0">
                <a:solidFill>
                  <a:schemeClr val="tx1"/>
                </a:solidFill>
                <a:latin typeface="+mn-lt"/>
                <a:ea typeface="+mn-ea"/>
                <a:cs typeface="+mn-cs"/>
              </a:rPr>
              <a:t>Apropiadas. Por otro lado, también se ha puesto límite a esta entusiasta y probablemente simplificada forma de concebir el fenómeno </a:t>
            </a:r>
            <a:r>
              <a:rPr lang="es-EC" sz="1200" b="0" i="0" u="none" strike="noStrike" kern="1200" baseline="0" dirty="0" err="1" smtClean="0">
                <a:solidFill>
                  <a:schemeClr val="tx1"/>
                </a:solidFill>
                <a:latin typeface="+mn-lt"/>
                <a:ea typeface="+mn-ea"/>
                <a:cs typeface="+mn-cs"/>
              </a:rPr>
              <a:t>neuro</a:t>
            </a:r>
            <a:r>
              <a:rPr lang="es-EC" sz="1200" b="0" i="0" u="none" strike="noStrike" kern="1200" baseline="0" dirty="0" smtClean="0">
                <a:solidFill>
                  <a:schemeClr val="tx1"/>
                </a:solidFill>
                <a:latin typeface="+mn-lt"/>
                <a:ea typeface="+mn-ea"/>
                <a:cs typeface="+mn-cs"/>
              </a:rPr>
              <a:t>. </a:t>
            </a:r>
            <a:r>
              <a:rPr lang="es-EC" sz="1200" b="0" i="0" u="none" strike="noStrike" kern="1200" baseline="0" dirty="0" err="1" smtClean="0">
                <a:solidFill>
                  <a:schemeClr val="tx1"/>
                </a:solidFill>
                <a:latin typeface="+mn-lt"/>
                <a:ea typeface="+mn-ea"/>
                <a:cs typeface="+mn-cs"/>
              </a:rPr>
              <a:t>Bruer</a:t>
            </a:r>
            <a:r>
              <a:rPr lang="es-EC" sz="1200" b="0" i="0" u="none" strike="noStrike" kern="1200" baseline="0" dirty="0" smtClean="0">
                <a:solidFill>
                  <a:schemeClr val="tx1"/>
                </a:solidFill>
                <a:latin typeface="+mn-lt"/>
                <a:ea typeface="+mn-ea"/>
                <a:cs typeface="+mn-cs"/>
              </a:rPr>
              <a:t> sostiene: Simplemente no sabemos lo suficiente acerca de</a:t>
            </a:r>
          </a:p>
          <a:p>
            <a:r>
              <a:rPr lang="es-EC" sz="1200" b="0" i="0" u="none" strike="noStrike" kern="1200" baseline="0" dirty="0" smtClean="0">
                <a:solidFill>
                  <a:schemeClr val="tx1"/>
                </a:solidFill>
                <a:latin typeface="+mn-lt"/>
                <a:ea typeface="+mn-ea"/>
                <a:cs typeface="+mn-cs"/>
              </a:rPr>
              <a:t>cómo funciona el cerebro para obtener consecuencias educativas a</a:t>
            </a:r>
          </a:p>
          <a:p>
            <a:r>
              <a:rPr lang="es-EC" sz="1200" b="0" i="0" u="none" strike="noStrike" kern="1200" baseline="0" dirty="0" smtClean="0">
                <a:solidFill>
                  <a:schemeClr val="tx1"/>
                </a:solidFill>
                <a:latin typeface="+mn-lt"/>
                <a:ea typeface="+mn-ea"/>
                <a:cs typeface="+mn-cs"/>
              </a:rPr>
              <a:t>partir de los cambios en la morfología sináptica. el</a:t>
            </a:r>
          </a:p>
          <a:p>
            <a:r>
              <a:rPr lang="es-EC" sz="1200" b="0" i="0" u="none" strike="noStrike" kern="1200" baseline="0" dirty="0" smtClean="0">
                <a:solidFill>
                  <a:schemeClr val="tx1"/>
                </a:solidFill>
                <a:latin typeface="+mn-lt"/>
                <a:ea typeface="+mn-ea"/>
                <a:cs typeface="+mn-cs"/>
              </a:rPr>
              <a:t>cerebro (o, finalmente, un equivalente funcional) es la única parte</a:t>
            </a:r>
          </a:p>
          <a:p>
            <a:r>
              <a:rPr lang="es-EC" sz="1200" b="0" i="0" u="none" strike="noStrike" kern="1200" baseline="0" dirty="0" smtClean="0">
                <a:solidFill>
                  <a:schemeClr val="tx1"/>
                </a:solidFill>
                <a:latin typeface="+mn-lt"/>
                <a:ea typeface="+mn-ea"/>
                <a:cs typeface="+mn-cs"/>
              </a:rPr>
              <a:t>de nuestros cuerpos en realidad irreemplazable y que necesitamos</a:t>
            </a:r>
          </a:p>
          <a:p>
            <a:r>
              <a:rPr lang="es-EC" sz="1200" b="0" i="0" u="none" strike="noStrike" kern="1200" baseline="0" dirty="0" smtClean="0">
                <a:solidFill>
                  <a:schemeClr val="tx1"/>
                </a:solidFill>
                <a:latin typeface="+mn-lt"/>
                <a:ea typeface="+mn-ea"/>
                <a:cs typeface="+mn-cs"/>
              </a:rPr>
              <a:t>para ser nosotros mismos</a:t>
            </a:r>
          </a:p>
        </p:txBody>
      </p:sp>
      <p:sp>
        <p:nvSpPr>
          <p:cNvPr id="4" name="Marcador de número de diapositiva 3"/>
          <p:cNvSpPr>
            <a:spLocks noGrp="1"/>
          </p:cNvSpPr>
          <p:nvPr>
            <p:ph type="sldNum" sz="quarter" idx="10"/>
          </p:nvPr>
        </p:nvSpPr>
        <p:spPr/>
        <p:txBody>
          <a:bodyPr/>
          <a:lstStyle/>
          <a:p>
            <a:fld id="{6B60D15E-CE13-48B6-AE74-0D43ACB17FFD}" type="slidenum">
              <a:rPr lang="es-EC" smtClean="0"/>
              <a:t>4</a:t>
            </a:fld>
            <a:endParaRPr lang="es-EC"/>
          </a:p>
        </p:txBody>
      </p:sp>
    </p:spTree>
    <p:extLst>
      <p:ext uri="{BB962C8B-B14F-4D97-AF65-F5344CB8AC3E}">
        <p14:creationId xmlns:p14="http://schemas.microsoft.com/office/powerpoint/2010/main" val="4324402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b="0" i="0" u="none" strike="noStrike" kern="1200" baseline="0" dirty="0" smtClean="0">
                <a:solidFill>
                  <a:schemeClr val="tx1"/>
                </a:solidFill>
                <a:latin typeface="+mn-lt"/>
                <a:ea typeface="+mn-ea"/>
                <a:cs typeface="+mn-cs"/>
              </a:rPr>
              <a:t>Y con estos antecedentes ya he puesto un primer problema para pensar en el terreno </a:t>
            </a:r>
            <a:r>
              <a:rPr lang="es-EC" sz="1200" b="0" i="0" u="none" strike="noStrike" kern="1200" baseline="0" dirty="0" err="1" smtClean="0">
                <a:solidFill>
                  <a:schemeClr val="tx1"/>
                </a:solidFill>
                <a:latin typeface="+mn-lt"/>
                <a:ea typeface="+mn-ea"/>
                <a:cs typeface="+mn-cs"/>
              </a:rPr>
              <a:t>neurocientifico</a:t>
            </a:r>
            <a:r>
              <a:rPr lang="es-EC" sz="1200" b="0" i="0" u="none" strike="noStrike" kern="1200" baseline="0" dirty="0" smtClean="0">
                <a:solidFill>
                  <a:schemeClr val="tx1"/>
                </a:solidFill>
                <a:latin typeface="+mn-lt"/>
                <a:ea typeface="+mn-ea"/>
                <a:cs typeface="+mn-cs"/>
              </a:rPr>
              <a:t>.  Sustentado en la tendencia </a:t>
            </a:r>
            <a:r>
              <a:rPr lang="es-EC" sz="1200" b="0" i="0" u="none" strike="noStrike" kern="1200" baseline="0" dirty="0" err="1" smtClean="0">
                <a:solidFill>
                  <a:schemeClr val="tx1"/>
                </a:solidFill>
                <a:latin typeface="+mn-lt"/>
                <a:ea typeface="+mn-ea"/>
                <a:cs typeface="+mn-cs"/>
              </a:rPr>
              <a:t>neurologizante</a:t>
            </a:r>
            <a:r>
              <a:rPr lang="es-EC" sz="1200" b="0" i="0" u="none" strike="noStrike" kern="1200" baseline="0" dirty="0" smtClean="0">
                <a:solidFill>
                  <a:schemeClr val="tx1"/>
                </a:solidFill>
                <a:latin typeface="+mn-lt"/>
                <a:ea typeface="+mn-ea"/>
                <a:cs typeface="+mn-cs"/>
              </a:rPr>
              <a:t> ¿se puede simplificar el desempeño del </a:t>
            </a:r>
            <a:r>
              <a:rPr lang="es-EC" sz="1200" b="0" i="0" u="none" strike="noStrike" kern="1200" baseline="0" dirty="0" err="1" smtClean="0">
                <a:solidFill>
                  <a:schemeClr val="tx1"/>
                </a:solidFill>
                <a:latin typeface="+mn-lt"/>
                <a:ea typeface="+mn-ea"/>
                <a:cs typeface="+mn-cs"/>
              </a:rPr>
              <a:t>cerebró</a:t>
            </a:r>
            <a:r>
              <a:rPr lang="es-EC" sz="1200" b="0" i="0" u="none" strike="noStrike" kern="1200" baseline="0" dirty="0" smtClean="0">
                <a:solidFill>
                  <a:schemeClr val="tx1"/>
                </a:solidFill>
                <a:latin typeface="+mn-lt"/>
                <a:ea typeface="+mn-ea"/>
                <a:cs typeface="+mn-cs"/>
              </a:rPr>
              <a:t> únicamente usando el prefijo </a:t>
            </a:r>
            <a:r>
              <a:rPr lang="es-EC" sz="1200" b="0" i="0" u="none" strike="noStrike" kern="1200" baseline="0" dirty="0" err="1" smtClean="0">
                <a:solidFill>
                  <a:schemeClr val="tx1"/>
                </a:solidFill>
                <a:latin typeface="+mn-lt"/>
                <a:ea typeface="+mn-ea"/>
                <a:cs typeface="+mn-cs"/>
              </a:rPr>
              <a:t>neuro</a:t>
            </a:r>
            <a:r>
              <a:rPr lang="es-EC" sz="1200" b="0" i="0" u="none" strike="noStrike" kern="1200" baseline="0" dirty="0" smtClean="0">
                <a:solidFill>
                  <a:schemeClr val="tx1"/>
                </a:solidFill>
                <a:latin typeface="+mn-lt"/>
                <a:ea typeface="+mn-ea"/>
                <a:cs typeface="+mn-cs"/>
              </a:rPr>
              <a:t> y </a:t>
            </a:r>
            <a:r>
              <a:rPr lang="es-EC" sz="1200" b="0" i="0" u="none" strike="noStrike" kern="1200" baseline="0" dirty="0" err="1" smtClean="0">
                <a:solidFill>
                  <a:schemeClr val="tx1"/>
                </a:solidFill>
                <a:latin typeface="+mn-lt"/>
                <a:ea typeface="+mn-ea"/>
                <a:cs typeface="+mn-cs"/>
              </a:rPr>
              <a:t>pas</a:t>
            </a:r>
            <a:r>
              <a:rPr lang="es-EC" sz="1200" b="0" i="0" u="none" strike="noStrike" kern="1200" baseline="0" dirty="0" smtClean="0">
                <a:solidFill>
                  <a:schemeClr val="tx1"/>
                </a:solidFill>
                <a:latin typeface="+mn-lt"/>
                <a:ea typeface="+mn-ea"/>
                <a:cs typeface="+mn-cs"/>
              </a:rPr>
              <a:t> vincularlo automáticamente a una ciencia?.  Se ha criticado mucho como los resultados de las neurociencias se han usado incorrectamente para generar mitos en la práctica y política de determinadas ciencias, no </a:t>
            </a:r>
            <a:r>
              <a:rPr lang="es-EC" sz="1200" b="0" i="0" u="none" strike="noStrike" kern="1200" baseline="0" dirty="0" err="1" smtClean="0">
                <a:solidFill>
                  <a:schemeClr val="tx1"/>
                </a:solidFill>
                <a:latin typeface="+mn-lt"/>
                <a:ea typeface="+mn-ea"/>
                <a:cs typeface="+mn-cs"/>
              </a:rPr>
              <a:t>sobresimplificar</a:t>
            </a:r>
            <a:r>
              <a:rPr lang="es-EC" sz="1200" b="0" i="0" u="none" strike="noStrike" kern="1200" baseline="0" dirty="0" smtClean="0">
                <a:solidFill>
                  <a:schemeClr val="tx1"/>
                </a:solidFill>
                <a:latin typeface="+mn-lt"/>
                <a:ea typeface="+mn-ea"/>
                <a:cs typeface="+mn-cs"/>
              </a:rPr>
              <a:t> la información científica</a:t>
            </a:r>
          </a:p>
          <a:p>
            <a:endParaRPr lang="es-EC" sz="1200" b="0" i="0" u="none" strike="noStrike" kern="1200" baseline="0" dirty="0" smtClean="0">
              <a:solidFill>
                <a:schemeClr val="tx1"/>
              </a:solidFill>
              <a:latin typeface="+mn-lt"/>
              <a:ea typeface="+mn-ea"/>
              <a:cs typeface="+mn-cs"/>
            </a:endParaRPr>
          </a:p>
          <a:p>
            <a:r>
              <a:rPr lang="es-EC" sz="1200" b="0" i="0" u="none" strike="noStrike" kern="1200" baseline="0" dirty="0" smtClean="0">
                <a:solidFill>
                  <a:schemeClr val="tx1"/>
                </a:solidFill>
                <a:latin typeface="+mn-lt"/>
                <a:ea typeface="+mn-ea"/>
                <a:cs typeface="+mn-cs"/>
              </a:rPr>
              <a:t>Pero aquí viene más. </a:t>
            </a:r>
          </a:p>
          <a:p>
            <a:r>
              <a:rPr lang="es-EC" sz="1200" b="0" i="0" u="none" strike="noStrike" kern="1200" baseline="0" dirty="0" smtClean="0">
                <a:solidFill>
                  <a:schemeClr val="tx1"/>
                </a:solidFill>
                <a:latin typeface="+mn-lt"/>
                <a:ea typeface="+mn-ea"/>
                <a:cs typeface="+mn-cs"/>
              </a:rPr>
              <a:t>las neurociencias</a:t>
            </a:r>
          </a:p>
          <a:p>
            <a:r>
              <a:rPr lang="es-EC" sz="1200" b="0" i="0" u="none" strike="noStrike" kern="1200" baseline="0" dirty="0" smtClean="0">
                <a:solidFill>
                  <a:schemeClr val="tx1"/>
                </a:solidFill>
                <a:latin typeface="+mn-lt"/>
                <a:ea typeface="+mn-ea"/>
                <a:cs typeface="+mn-cs"/>
              </a:rPr>
              <a:t>Y la </a:t>
            </a:r>
            <a:r>
              <a:rPr lang="es-EC" sz="1200" b="0" i="0" u="none" strike="noStrike" kern="1200" baseline="0" dirty="0" err="1" smtClean="0">
                <a:solidFill>
                  <a:schemeClr val="tx1"/>
                </a:solidFill>
                <a:latin typeface="+mn-lt"/>
                <a:ea typeface="+mn-ea"/>
                <a:cs typeface="+mn-cs"/>
              </a:rPr>
              <a:t>neurotecnología</a:t>
            </a:r>
            <a:r>
              <a:rPr lang="es-EC" sz="1200" b="0" i="0" u="none" strike="noStrike" kern="1200" baseline="0" dirty="0" smtClean="0">
                <a:solidFill>
                  <a:schemeClr val="tx1"/>
                </a:solidFill>
                <a:latin typeface="+mn-lt"/>
                <a:ea typeface="+mn-ea"/>
                <a:cs typeface="+mn-cs"/>
              </a:rPr>
              <a:t> pueden tener hallazgos tan vanguardistas que muchas veces los problemas éticos se plantean posteriores a estos hallazgos, </a:t>
            </a:r>
            <a:r>
              <a:rPr lang="es-EC" sz="1200" kern="1200" dirty="0" smtClean="0">
                <a:solidFill>
                  <a:schemeClr val="tx1"/>
                </a:solidFill>
                <a:effectLst/>
                <a:latin typeface="+mn-lt"/>
                <a:ea typeface="+mn-ea"/>
                <a:cs typeface="+mn-cs"/>
              </a:rPr>
              <a:t>los resultados que derivan de su uso, no siempre pueden ser anticipados en el terreno de la ética.</a:t>
            </a:r>
            <a:r>
              <a:rPr lang="es-EC" sz="1200" b="0" i="0" u="none" strike="noStrike" kern="1200" baseline="0" dirty="0" smtClean="0">
                <a:solidFill>
                  <a:schemeClr val="tx1"/>
                </a:solidFill>
                <a:latin typeface="+mn-lt"/>
                <a:ea typeface="+mn-ea"/>
                <a:cs typeface="+mn-cs"/>
              </a:rPr>
              <a:t> Muchas veces el cine y el arte han ilustrado tales cuestiones como por ejemplo en la película sin limites, donde una pastilla puede mejorar exponencialmente las funciones cerebrales ¿Cuáles serían las consecuencias de un hallazgo semejante. Veamos el tráiler. https://www.youtube.com/watch?v=QZbcE9WhsgM</a:t>
            </a:r>
          </a:p>
          <a:p>
            <a:endParaRPr lang="es-EC" sz="1200" b="0" i="0" u="none" strike="noStrike" kern="1200" baseline="0" dirty="0" smtClean="0">
              <a:solidFill>
                <a:schemeClr val="tx1"/>
              </a:solidFill>
              <a:latin typeface="+mn-lt"/>
              <a:ea typeface="+mn-ea"/>
              <a:cs typeface="+mn-cs"/>
            </a:endParaRPr>
          </a:p>
          <a:p>
            <a:r>
              <a:rPr lang="es-EC" sz="1200" b="0" i="0" u="none" strike="noStrike" kern="1200" baseline="0" dirty="0" smtClean="0">
                <a:solidFill>
                  <a:schemeClr val="tx1"/>
                </a:solidFill>
                <a:latin typeface="+mn-lt"/>
                <a:ea typeface="+mn-ea"/>
                <a:cs typeface="+mn-cs"/>
              </a:rPr>
              <a:t>Por otro lado otros hallazgos con impacto en procesos </a:t>
            </a:r>
            <a:r>
              <a:rPr lang="es-EC" sz="1200" b="0" i="0" u="none" strike="noStrike" kern="1200" baseline="0" dirty="0" err="1" smtClean="0">
                <a:solidFill>
                  <a:schemeClr val="tx1"/>
                </a:solidFill>
                <a:latin typeface="+mn-lt"/>
                <a:ea typeface="+mn-ea"/>
                <a:cs typeface="+mn-cs"/>
              </a:rPr>
              <a:t>neurocognitivos</a:t>
            </a:r>
            <a:r>
              <a:rPr lang="es-EC" sz="1200" b="0" i="0" u="none" strike="noStrike" kern="1200" baseline="0" dirty="0" smtClean="0">
                <a:solidFill>
                  <a:schemeClr val="tx1"/>
                </a:solidFill>
                <a:latin typeface="+mn-lt"/>
                <a:ea typeface="+mn-ea"/>
                <a:cs typeface="+mn-cs"/>
              </a:rPr>
              <a:t>, no han sido aun discutidos por la comunidad de sus beneficiarios, por ejemplo el implante coclear ofrece la posibilidad de acceder al mundo sonoro pero una parte de la comunidad sorda, defiende su sordera como derecho. ¿Es un derecho ser excluidos cuando hay tecnología que puede ayudar a “normalizar” la vida?</a:t>
            </a:r>
          </a:p>
          <a:p>
            <a:r>
              <a:rPr lang="es-EC" sz="1200" b="0" i="0" u="none" strike="noStrike" kern="1200" baseline="0" dirty="0" smtClean="0">
                <a:solidFill>
                  <a:schemeClr val="tx1"/>
                </a:solidFill>
                <a:latin typeface="+mn-lt"/>
                <a:ea typeface="+mn-ea"/>
                <a:cs typeface="+mn-cs"/>
              </a:rPr>
              <a:t>Problemas como estos vemos en algunos escenarios por ejemplo en el diagnostico del </a:t>
            </a:r>
            <a:r>
              <a:rPr lang="es-EC" sz="1200" b="0" i="0" u="none" strike="noStrike" kern="1200" baseline="0" dirty="0" err="1" smtClean="0">
                <a:solidFill>
                  <a:schemeClr val="tx1"/>
                </a:solidFill>
                <a:latin typeface="+mn-lt"/>
                <a:ea typeface="+mn-ea"/>
                <a:cs typeface="+mn-cs"/>
              </a:rPr>
              <a:t>tdah</a:t>
            </a:r>
            <a:r>
              <a:rPr lang="es-EC" sz="1200" b="0" i="0" u="none" strike="noStrike" kern="1200" baseline="0" dirty="0" smtClean="0">
                <a:solidFill>
                  <a:schemeClr val="tx1"/>
                </a:solidFill>
                <a:latin typeface="+mn-lt"/>
                <a:ea typeface="+mn-ea"/>
                <a:cs typeface="+mn-cs"/>
              </a:rPr>
              <a:t> cuando lo reducimos a un test que reproduce la realidad virtual del aula  y que se lleva a cabo en un consultorio y se deja de lado la exploración </a:t>
            </a:r>
            <a:r>
              <a:rPr lang="es-EC" sz="1200" b="0" i="0" u="none" strike="noStrike" kern="1200" baseline="0" dirty="0" err="1" smtClean="0">
                <a:solidFill>
                  <a:schemeClr val="tx1"/>
                </a:solidFill>
                <a:latin typeface="+mn-lt"/>
                <a:ea typeface="+mn-ea"/>
                <a:cs typeface="+mn-cs"/>
              </a:rPr>
              <a:t>clinica</a:t>
            </a:r>
            <a:endParaRPr lang="es-EC" sz="1200" b="0" i="0" u="none" strike="noStrike" kern="1200" baseline="0" dirty="0" smtClean="0">
              <a:solidFill>
                <a:schemeClr val="tx1"/>
              </a:solidFill>
              <a:latin typeface="+mn-lt"/>
              <a:ea typeface="+mn-ea"/>
              <a:cs typeface="+mn-cs"/>
            </a:endParaRPr>
          </a:p>
        </p:txBody>
      </p:sp>
      <p:sp>
        <p:nvSpPr>
          <p:cNvPr id="4" name="Marcador de número de diapositiva 3"/>
          <p:cNvSpPr>
            <a:spLocks noGrp="1"/>
          </p:cNvSpPr>
          <p:nvPr>
            <p:ph type="sldNum" sz="quarter" idx="10"/>
          </p:nvPr>
        </p:nvSpPr>
        <p:spPr/>
        <p:txBody>
          <a:bodyPr/>
          <a:lstStyle/>
          <a:p>
            <a:fld id="{6B60D15E-CE13-48B6-AE74-0D43ACB17FFD}" type="slidenum">
              <a:rPr lang="es-EC" smtClean="0"/>
              <a:t>5</a:t>
            </a:fld>
            <a:endParaRPr lang="es-EC"/>
          </a:p>
        </p:txBody>
      </p:sp>
    </p:spTree>
    <p:extLst>
      <p:ext uri="{BB962C8B-B14F-4D97-AF65-F5344CB8AC3E}">
        <p14:creationId xmlns:p14="http://schemas.microsoft.com/office/powerpoint/2010/main" val="35428895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sz="1200" dirty="0" smtClean="0"/>
              <a:t>James D.</a:t>
            </a:r>
            <a:br>
              <a:rPr lang="es-EC" sz="1200" dirty="0" smtClean="0"/>
            </a:br>
            <a:r>
              <a:rPr lang="es-EC" sz="1200" dirty="0" smtClean="0"/>
              <a:t>Watson, codescubridor de la estructura del ADN y primer director</a:t>
            </a:r>
            <a:br>
              <a:rPr lang="es-EC" sz="1200" dirty="0" smtClean="0"/>
            </a:br>
            <a:r>
              <a:rPr lang="es-EC" sz="1200" dirty="0" smtClean="0"/>
              <a:t>del Proyecto del Genoma Humano, declaró: </a:t>
            </a:r>
            <a:endParaRPr lang="es-EC" sz="1200" b="0" i="0" u="none" strike="noStrike" kern="1200" baseline="0" dirty="0" smtClean="0">
              <a:solidFill>
                <a:schemeClr val="tx1"/>
              </a:solidFill>
              <a:latin typeface="+mn-lt"/>
              <a:ea typeface="+mn-ea"/>
              <a:cs typeface="+mn-cs"/>
            </a:endParaRPr>
          </a:p>
          <a:p>
            <a:endParaRPr lang="es-EC" sz="1200" b="0" i="0" u="none" strike="noStrike" kern="1200" baseline="0" dirty="0" smtClean="0">
              <a:solidFill>
                <a:schemeClr val="tx1"/>
              </a:solidFill>
              <a:latin typeface="+mn-lt"/>
              <a:ea typeface="+mn-ea"/>
              <a:cs typeface="+mn-cs"/>
            </a:endParaRPr>
          </a:p>
          <a:p>
            <a:r>
              <a:rPr lang="es-EC" sz="1200" b="0" i="0" u="none" strike="noStrike" kern="1200" baseline="0" dirty="0" smtClean="0">
                <a:solidFill>
                  <a:schemeClr val="tx1"/>
                </a:solidFill>
                <a:latin typeface="+mn-lt"/>
                <a:ea typeface="+mn-ea"/>
                <a:cs typeface="+mn-cs"/>
              </a:rPr>
              <a:t>Si todo sucede como fue profetizado, en el</a:t>
            </a:r>
          </a:p>
          <a:p>
            <a:r>
              <a:rPr lang="es-EC" sz="1200" b="0" i="0" u="none" strike="noStrike" kern="1200" baseline="0" dirty="0" smtClean="0">
                <a:solidFill>
                  <a:schemeClr val="tx1"/>
                </a:solidFill>
                <a:latin typeface="+mn-lt"/>
                <a:ea typeface="+mn-ea"/>
                <a:cs typeface="+mn-cs"/>
              </a:rPr>
              <a:t>siglo xxi no dejaremos de ser nuestros genes, sino que nos convertiremos</a:t>
            </a:r>
          </a:p>
          <a:p>
            <a:r>
              <a:rPr lang="es-EC" sz="1200" b="0" i="0" u="none" strike="noStrike" kern="1200" baseline="0" dirty="0" smtClean="0">
                <a:solidFill>
                  <a:schemeClr val="tx1"/>
                </a:solidFill>
                <a:latin typeface="+mn-lt"/>
                <a:ea typeface="+mn-ea"/>
                <a:cs typeface="+mn-cs"/>
              </a:rPr>
              <a:t>en nuestros cerebros. Una perspectiva histórica sobre la</a:t>
            </a:r>
          </a:p>
          <a:p>
            <a:r>
              <a:rPr lang="es-EC" sz="1200" b="0" i="0" u="none" strike="noStrike" kern="1200" baseline="0" dirty="0" err="1" smtClean="0">
                <a:solidFill>
                  <a:schemeClr val="tx1"/>
                </a:solidFill>
                <a:latin typeface="+mn-lt"/>
                <a:ea typeface="+mn-ea"/>
                <a:cs typeface="+mn-cs"/>
              </a:rPr>
              <a:t>cerebralidad</a:t>
            </a:r>
            <a:r>
              <a:rPr lang="es-EC" sz="1200" b="0" i="0" u="none" strike="noStrike" kern="1200" baseline="0" dirty="0" smtClean="0">
                <a:solidFill>
                  <a:schemeClr val="tx1"/>
                </a:solidFill>
                <a:latin typeface="+mn-lt"/>
                <a:ea typeface="+mn-ea"/>
                <a:cs typeface="+mn-cs"/>
              </a:rPr>
              <a:t> podría ayudar a anticipar y a afrontar los desafíos</a:t>
            </a:r>
          </a:p>
          <a:p>
            <a:r>
              <a:rPr lang="es-EC" sz="1200" b="0" i="0" u="none" strike="noStrike" kern="1200" baseline="0" dirty="0" smtClean="0">
                <a:solidFill>
                  <a:schemeClr val="tx1"/>
                </a:solidFill>
                <a:latin typeface="+mn-lt"/>
                <a:ea typeface="+mn-ea"/>
                <a:cs typeface="+mn-cs"/>
              </a:rPr>
              <a:t>éticos y psicológicos que inevitablemente planteará la llegada del</a:t>
            </a:r>
          </a:p>
          <a:p>
            <a:r>
              <a:rPr lang="es-EC" sz="1200" b="0" i="0" u="none" strike="noStrike" kern="1200" baseline="0" dirty="0" err="1" smtClean="0">
                <a:solidFill>
                  <a:schemeClr val="tx1"/>
                </a:solidFill>
                <a:latin typeface="+mn-lt"/>
                <a:ea typeface="+mn-ea"/>
                <a:cs typeface="+mn-cs"/>
              </a:rPr>
              <a:t>neuromundo</a:t>
            </a:r>
            <a:r>
              <a:rPr lang="es-EC" sz="1200" b="0" i="0" u="none" strike="noStrike" kern="1200" baseline="0" dirty="0" smtClean="0">
                <a:solidFill>
                  <a:schemeClr val="tx1"/>
                </a:solidFill>
                <a:latin typeface="+mn-lt"/>
                <a:ea typeface="+mn-ea"/>
                <a:cs typeface="+mn-cs"/>
              </a:rPr>
              <a:t>.</a:t>
            </a:r>
          </a:p>
        </p:txBody>
      </p:sp>
      <p:sp>
        <p:nvSpPr>
          <p:cNvPr id="4" name="Marcador de número de diapositiva 3"/>
          <p:cNvSpPr>
            <a:spLocks noGrp="1"/>
          </p:cNvSpPr>
          <p:nvPr>
            <p:ph type="sldNum" sz="quarter" idx="10"/>
          </p:nvPr>
        </p:nvSpPr>
        <p:spPr/>
        <p:txBody>
          <a:bodyPr/>
          <a:lstStyle/>
          <a:p>
            <a:fld id="{6B60D15E-CE13-48B6-AE74-0D43ACB17FFD}" type="slidenum">
              <a:rPr lang="es-EC" smtClean="0"/>
              <a:t>6</a:t>
            </a:fld>
            <a:endParaRPr lang="es-EC"/>
          </a:p>
        </p:txBody>
      </p:sp>
    </p:spTree>
    <p:extLst>
      <p:ext uri="{BB962C8B-B14F-4D97-AF65-F5344CB8AC3E}">
        <p14:creationId xmlns:p14="http://schemas.microsoft.com/office/powerpoint/2010/main" val="2006296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buNone/>
            </a:pPr>
            <a:endParaRPr lang="es-EC" baseline="0" dirty="0" smtClean="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7</a:t>
            </a:fld>
            <a:endParaRPr lang="es-EC"/>
          </a:p>
        </p:txBody>
      </p:sp>
    </p:spTree>
    <p:extLst>
      <p:ext uri="{BB962C8B-B14F-4D97-AF65-F5344CB8AC3E}">
        <p14:creationId xmlns:p14="http://schemas.microsoft.com/office/powerpoint/2010/main" val="37124090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smtClean="0"/>
              <a:t>En</a:t>
            </a:r>
            <a:r>
              <a:rPr lang="es-EC" baseline="0" dirty="0" smtClean="0"/>
              <a:t> respuesta a los antecedentes que hemos planteado</a:t>
            </a:r>
          </a:p>
          <a:p>
            <a:pPr marL="228600" indent="-228600">
              <a:buAutoNum type="arabicPeriod"/>
            </a:pPr>
            <a:r>
              <a:rPr lang="es-EC" baseline="0" dirty="0" smtClean="0"/>
              <a:t>Una tendencia </a:t>
            </a:r>
            <a:r>
              <a:rPr lang="es-EC" baseline="0" dirty="0" err="1" smtClean="0"/>
              <a:t>neurologizante</a:t>
            </a:r>
            <a:r>
              <a:rPr lang="es-EC" baseline="0" dirty="0" smtClean="0"/>
              <a:t> que podría terminar en aplicaciones simplistas de los hallazgos de la neurociencia</a:t>
            </a:r>
          </a:p>
          <a:p>
            <a:pPr marL="228600" indent="-228600">
              <a:buAutoNum type="arabicPeriod"/>
            </a:pPr>
            <a:r>
              <a:rPr lang="es-EC" baseline="0" dirty="0" smtClean="0"/>
              <a:t>Las contribuciones de las </a:t>
            </a:r>
            <a:r>
              <a:rPr lang="es-EC" baseline="0" dirty="0" err="1" smtClean="0"/>
              <a:t>nueortecnología</a:t>
            </a:r>
            <a:r>
              <a:rPr lang="es-EC" baseline="0" dirty="0" smtClean="0"/>
              <a:t> </a:t>
            </a:r>
          </a:p>
          <a:p>
            <a:pPr marL="228600" indent="-228600">
              <a:buAutoNum type="arabicPeriod"/>
            </a:pPr>
            <a:r>
              <a:rPr lang="es-EC" baseline="0" dirty="0" smtClean="0"/>
              <a:t>Las contribuciones de la </a:t>
            </a:r>
            <a:r>
              <a:rPr lang="es-EC" baseline="0" dirty="0" err="1" smtClean="0"/>
              <a:t>neurocioencia</a:t>
            </a:r>
            <a:endParaRPr lang="es-EC" baseline="0" dirty="0" smtClean="0"/>
          </a:p>
          <a:p>
            <a:r>
              <a:rPr lang="es-EC" sz="1200" kern="1200" dirty="0" smtClean="0">
                <a:solidFill>
                  <a:schemeClr val="tx1"/>
                </a:solidFill>
                <a:effectLst/>
                <a:latin typeface="+mn-lt"/>
                <a:ea typeface="+mn-ea"/>
                <a:cs typeface="+mn-cs"/>
              </a:rPr>
              <a:t>no deben dejar de lado la necesidad de considerar las consecuencias que tales contribuciones podrían significar para la sociedad .  Implante coclear</a:t>
            </a:r>
          </a:p>
          <a:p>
            <a:r>
              <a:rPr lang="es-EC" sz="1200" kern="1200" dirty="0" smtClean="0">
                <a:solidFill>
                  <a:schemeClr val="tx1"/>
                </a:solidFill>
                <a:effectLst/>
                <a:latin typeface="+mn-lt"/>
                <a:ea typeface="+mn-ea"/>
                <a:cs typeface="+mn-cs"/>
              </a:rPr>
              <a:t>Test aula</a:t>
            </a:r>
          </a:p>
          <a:p>
            <a:endParaRPr lang="es-EC" dirty="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8</a:t>
            </a:fld>
            <a:endParaRPr lang="es-EC"/>
          </a:p>
        </p:txBody>
      </p:sp>
    </p:spTree>
    <p:extLst>
      <p:ext uri="{BB962C8B-B14F-4D97-AF65-F5344CB8AC3E}">
        <p14:creationId xmlns:p14="http://schemas.microsoft.com/office/powerpoint/2010/main" val="30073191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smtClean="0"/>
          </a:p>
          <a:p>
            <a:r>
              <a:rPr lang="es-EC" sz="1200" kern="1200" dirty="0" smtClean="0">
                <a:solidFill>
                  <a:schemeClr val="tx1"/>
                </a:solidFill>
                <a:effectLst/>
                <a:latin typeface="+mn-lt"/>
                <a:ea typeface="+mn-ea"/>
                <a:cs typeface="+mn-cs"/>
              </a:rPr>
              <a:t>La </a:t>
            </a:r>
            <a:r>
              <a:rPr lang="es-EC" sz="1200" kern="1200" dirty="0" err="1" smtClean="0">
                <a:solidFill>
                  <a:schemeClr val="tx1"/>
                </a:solidFill>
                <a:effectLst/>
                <a:latin typeface="+mn-lt"/>
                <a:ea typeface="+mn-ea"/>
                <a:cs typeface="+mn-cs"/>
              </a:rPr>
              <a:t>neuroética</a:t>
            </a:r>
            <a:r>
              <a:rPr lang="es-EC" sz="1200" kern="1200" dirty="0" smtClean="0">
                <a:solidFill>
                  <a:schemeClr val="tx1"/>
                </a:solidFill>
                <a:effectLst/>
                <a:latin typeface="+mn-lt"/>
                <a:ea typeface="+mn-ea"/>
                <a:cs typeface="+mn-cs"/>
              </a:rPr>
              <a:t> es un área que promete ser de importancia crucial para el </a:t>
            </a:r>
            <a:r>
              <a:rPr lang="es-EC" sz="1200" kern="1200" dirty="0" err="1" smtClean="0">
                <a:solidFill>
                  <a:schemeClr val="tx1"/>
                </a:solidFill>
                <a:effectLst/>
                <a:latin typeface="+mn-lt"/>
                <a:ea typeface="+mn-ea"/>
                <a:cs typeface="+mn-cs"/>
              </a:rPr>
              <a:t>neurofuturo</a:t>
            </a:r>
            <a:r>
              <a:rPr lang="es-EC" sz="1200" kern="1200" dirty="0" smtClean="0">
                <a:solidFill>
                  <a:schemeClr val="tx1"/>
                </a:solidFill>
                <a:effectLst/>
                <a:latin typeface="+mn-lt"/>
                <a:ea typeface="+mn-ea"/>
                <a:cs typeface="+mn-cs"/>
              </a:rPr>
              <a:t>.</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Ciertos grupos argumentan que la </a:t>
            </a:r>
            <a:r>
              <a:rPr lang="es-EC" sz="1200" kern="1200" dirty="0" err="1" smtClean="0">
                <a:solidFill>
                  <a:schemeClr val="tx1"/>
                </a:solidFill>
                <a:effectLst/>
                <a:latin typeface="+mn-lt"/>
                <a:ea typeface="+mn-ea"/>
                <a:cs typeface="+mn-cs"/>
              </a:rPr>
              <a:t>neuroética</a:t>
            </a:r>
            <a:r>
              <a:rPr lang="es-EC" sz="1200" kern="1200" dirty="0" smtClean="0">
                <a:solidFill>
                  <a:schemeClr val="tx1"/>
                </a:solidFill>
                <a:effectLst/>
                <a:latin typeface="+mn-lt"/>
                <a:ea typeface="+mn-ea"/>
                <a:cs typeface="+mn-cs"/>
              </a:rPr>
              <a:t> promete revitalizar un diálogo entre disciplinas de las ciencias humanas y sociales y las neurociencias, otros la culpan por no tener bases claras sobre el desarrollo de una ética servil y no critica en la </a:t>
            </a:r>
            <a:r>
              <a:rPr lang="es-EC" sz="1200" kern="1200" dirty="0" err="1" smtClean="0">
                <a:solidFill>
                  <a:schemeClr val="tx1"/>
                </a:solidFill>
                <a:effectLst/>
                <a:latin typeface="+mn-lt"/>
                <a:ea typeface="+mn-ea"/>
                <a:cs typeface="+mn-cs"/>
              </a:rPr>
              <a:t>neurotecnologia</a:t>
            </a:r>
            <a:r>
              <a:rPr lang="es-EC" sz="1200" kern="1200" dirty="0" smtClean="0">
                <a:solidFill>
                  <a:schemeClr val="tx1"/>
                </a:solidFill>
                <a:effectLst/>
                <a:latin typeface="+mn-lt"/>
                <a:ea typeface="+mn-ea"/>
                <a:cs typeface="+mn-cs"/>
              </a:rPr>
              <a:t>. </a:t>
            </a:r>
          </a:p>
          <a:p>
            <a:endParaRPr lang="es-EC" sz="1200" kern="1200" dirty="0" smtClean="0">
              <a:solidFill>
                <a:schemeClr val="tx1"/>
              </a:solidFill>
              <a:effectLst/>
              <a:latin typeface="+mn-lt"/>
              <a:ea typeface="+mn-ea"/>
              <a:cs typeface="+mn-cs"/>
            </a:endParaRPr>
          </a:p>
          <a:p>
            <a:r>
              <a:rPr lang="es-EC" sz="1200" kern="1200" dirty="0" smtClean="0">
                <a:solidFill>
                  <a:schemeClr val="tx1"/>
                </a:solidFill>
                <a:effectLst/>
                <a:latin typeface="+mn-lt"/>
                <a:ea typeface="+mn-ea"/>
                <a:cs typeface="+mn-cs"/>
              </a:rPr>
              <a:t>Otra controversia es si la </a:t>
            </a:r>
            <a:r>
              <a:rPr lang="es-EC" sz="1200" kern="1200" dirty="0" err="1" smtClean="0">
                <a:solidFill>
                  <a:schemeClr val="tx1"/>
                </a:solidFill>
                <a:effectLst/>
                <a:latin typeface="+mn-lt"/>
                <a:ea typeface="+mn-ea"/>
                <a:cs typeface="+mn-cs"/>
              </a:rPr>
              <a:t>neuroética</a:t>
            </a:r>
            <a:r>
              <a:rPr lang="es-EC" sz="1200" kern="1200" dirty="0" smtClean="0">
                <a:solidFill>
                  <a:schemeClr val="tx1"/>
                </a:solidFill>
                <a:effectLst/>
                <a:latin typeface="+mn-lt"/>
                <a:ea typeface="+mn-ea"/>
                <a:cs typeface="+mn-cs"/>
              </a:rPr>
              <a:t> se puede definir y debe desarrollarse como un campo interdisciplinario, como una disciplina de pleno derecho (Illes y </a:t>
            </a:r>
            <a:r>
              <a:rPr lang="es-EC" sz="1200" kern="1200" dirty="0" err="1" smtClean="0">
                <a:solidFill>
                  <a:schemeClr val="tx1"/>
                </a:solidFill>
                <a:effectLst/>
                <a:latin typeface="+mn-lt"/>
                <a:ea typeface="+mn-ea"/>
                <a:cs typeface="+mn-cs"/>
              </a:rPr>
              <a:t>Raffin</a:t>
            </a:r>
            <a:r>
              <a:rPr lang="es-EC" sz="1200" kern="1200" dirty="0" smtClean="0">
                <a:solidFill>
                  <a:schemeClr val="tx1"/>
                </a:solidFill>
                <a:effectLst/>
                <a:latin typeface="+mn-lt"/>
                <a:ea typeface="+mn-ea"/>
                <a:cs typeface="+mn-cs"/>
              </a:rPr>
              <a:t> 2002), o como una subcategoría de la bioética </a:t>
            </a:r>
            <a:endParaRPr lang="es-EC" dirty="0"/>
          </a:p>
        </p:txBody>
      </p:sp>
      <p:sp>
        <p:nvSpPr>
          <p:cNvPr id="4" name="Marcador de número de diapositiva 3"/>
          <p:cNvSpPr>
            <a:spLocks noGrp="1"/>
          </p:cNvSpPr>
          <p:nvPr>
            <p:ph type="sldNum" sz="quarter" idx="10"/>
          </p:nvPr>
        </p:nvSpPr>
        <p:spPr/>
        <p:txBody>
          <a:bodyPr/>
          <a:lstStyle/>
          <a:p>
            <a:fld id="{6B60D15E-CE13-48B6-AE74-0D43ACB17FFD}" type="slidenum">
              <a:rPr lang="es-EC" smtClean="0"/>
              <a:t>9</a:t>
            </a:fld>
            <a:endParaRPr lang="es-EC"/>
          </a:p>
        </p:txBody>
      </p:sp>
    </p:spTree>
    <p:extLst>
      <p:ext uri="{BB962C8B-B14F-4D97-AF65-F5344CB8AC3E}">
        <p14:creationId xmlns:p14="http://schemas.microsoft.com/office/powerpoint/2010/main" val="30379709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EC"/>
          </a:p>
        </p:txBody>
      </p:sp>
      <p:sp>
        <p:nvSpPr>
          <p:cNvPr id="4" name="Marcador de fecha 3"/>
          <p:cNvSpPr>
            <a:spLocks noGrp="1"/>
          </p:cNvSpPr>
          <p:nvPr>
            <p:ph type="dt" sz="half" idx="10"/>
          </p:nvPr>
        </p:nvSpPr>
        <p:spPr/>
        <p:txBody>
          <a:bodyPr/>
          <a:lstStyle/>
          <a:p>
            <a:fld id="{C84C8201-A749-4C46-B067-B8D0B8CA7D1B}" type="datetimeFigureOut">
              <a:rPr lang="es-EC" smtClean="0"/>
              <a:t>3/10/2018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0B359E5-93DD-488D-9486-3A184CA63A10}" type="slidenum">
              <a:rPr lang="es-EC" smtClean="0"/>
              <a:t>‹Nº›</a:t>
            </a:fld>
            <a:endParaRPr lang="es-EC"/>
          </a:p>
        </p:txBody>
      </p:sp>
    </p:spTree>
    <p:extLst>
      <p:ext uri="{BB962C8B-B14F-4D97-AF65-F5344CB8AC3E}">
        <p14:creationId xmlns:p14="http://schemas.microsoft.com/office/powerpoint/2010/main" val="178652697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84C8201-A749-4C46-B067-B8D0B8CA7D1B}" type="datetimeFigureOut">
              <a:rPr lang="es-EC" smtClean="0"/>
              <a:t>3/10/2018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0B359E5-93DD-488D-9486-3A184CA63A10}" type="slidenum">
              <a:rPr lang="es-EC" smtClean="0"/>
              <a:t>‹Nº›</a:t>
            </a:fld>
            <a:endParaRPr lang="es-EC"/>
          </a:p>
        </p:txBody>
      </p:sp>
    </p:spTree>
    <p:extLst>
      <p:ext uri="{BB962C8B-B14F-4D97-AF65-F5344CB8AC3E}">
        <p14:creationId xmlns:p14="http://schemas.microsoft.com/office/powerpoint/2010/main" val="14447969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84C8201-A749-4C46-B067-B8D0B8CA7D1B}" type="datetimeFigureOut">
              <a:rPr lang="es-EC" smtClean="0"/>
              <a:t>3/10/2018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0B359E5-93DD-488D-9486-3A184CA63A10}" type="slidenum">
              <a:rPr lang="es-EC" smtClean="0"/>
              <a:t>‹Nº›</a:t>
            </a:fld>
            <a:endParaRPr lang="es-EC"/>
          </a:p>
        </p:txBody>
      </p:sp>
    </p:spTree>
    <p:extLst>
      <p:ext uri="{BB962C8B-B14F-4D97-AF65-F5344CB8AC3E}">
        <p14:creationId xmlns:p14="http://schemas.microsoft.com/office/powerpoint/2010/main" val="1872979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C84C8201-A749-4C46-B067-B8D0B8CA7D1B}" type="datetimeFigureOut">
              <a:rPr lang="es-EC" smtClean="0"/>
              <a:t>3/10/2018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0B359E5-93DD-488D-9486-3A184CA63A10}" type="slidenum">
              <a:rPr lang="es-EC" smtClean="0"/>
              <a:t>‹Nº›</a:t>
            </a:fld>
            <a:endParaRPr lang="es-EC"/>
          </a:p>
        </p:txBody>
      </p:sp>
    </p:spTree>
    <p:extLst>
      <p:ext uri="{BB962C8B-B14F-4D97-AF65-F5344CB8AC3E}">
        <p14:creationId xmlns:p14="http://schemas.microsoft.com/office/powerpoint/2010/main" val="21919430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C84C8201-A749-4C46-B067-B8D0B8CA7D1B}" type="datetimeFigureOut">
              <a:rPr lang="es-EC" smtClean="0"/>
              <a:t>3/10/2018</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A0B359E5-93DD-488D-9486-3A184CA63A10}" type="slidenum">
              <a:rPr lang="es-EC" smtClean="0"/>
              <a:t>‹Nº›</a:t>
            </a:fld>
            <a:endParaRPr lang="es-EC"/>
          </a:p>
        </p:txBody>
      </p:sp>
    </p:spTree>
    <p:extLst>
      <p:ext uri="{BB962C8B-B14F-4D97-AF65-F5344CB8AC3E}">
        <p14:creationId xmlns:p14="http://schemas.microsoft.com/office/powerpoint/2010/main" val="40901525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C84C8201-A749-4C46-B067-B8D0B8CA7D1B}" type="datetimeFigureOut">
              <a:rPr lang="es-EC" smtClean="0"/>
              <a:t>3/10/2018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0B359E5-93DD-488D-9486-3A184CA63A10}" type="slidenum">
              <a:rPr lang="es-EC" smtClean="0"/>
              <a:t>‹Nº›</a:t>
            </a:fld>
            <a:endParaRPr lang="es-EC"/>
          </a:p>
        </p:txBody>
      </p:sp>
    </p:spTree>
    <p:extLst>
      <p:ext uri="{BB962C8B-B14F-4D97-AF65-F5344CB8AC3E}">
        <p14:creationId xmlns:p14="http://schemas.microsoft.com/office/powerpoint/2010/main" val="21978703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C84C8201-A749-4C46-B067-B8D0B8CA7D1B}" type="datetimeFigureOut">
              <a:rPr lang="es-EC" smtClean="0"/>
              <a:t>3/10/2018</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A0B359E5-93DD-488D-9486-3A184CA63A10}" type="slidenum">
              <a:rPr lang="es-EC" smtClean="0"/>
              <a:t>‹Nº›</a:t>
            </a:fld>
            <a:endParaRPr lang="es-EC"/>
          </a:p>
        </p:txBody>
      </p:sp>
    </p:spTree>
    <p:extLst>
      <p:ext uri="{BB962C8B-B14F-4D97-AF65-F5344CB8AC3E}">
        <p14:creationId xmlns:p14="http://schemas.microsoft.com/office/powerpoint/2010/main" val="187993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C84C8201-A749-4C46-B067-B8D0B8CA7D1B}" type="datetimeFigureOut">
              <a:rPr lang="es-EC" smtClean="0"/>
              <a:t>3/10/2018</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A0B359E5-93DD-488D-9486-3A184CA63A10}" type="slidenum">
              <a:rPr lang="es-EC" smtClean="0"/>
              <a:t>‹Nº›</a:t>
            </a:fld>
            <a:endParaRPr lang="es-EC"/>
          </a:p>
        </p:txBody>
      </p:sp>
    </p:spTree>
    <p:extLst>
      <p:ext uri="{BB962C8B-B14F-4D97-AF65-F5344CB8AC3E}">
        <p14:creationId xmlns:p14="http://schemas.microsoft.com/office/powerpoint/2010/main" val="732340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C84C8201-A749-4C46-B067-B8D0B8CA7D1B}" type="datetimeFigureOut">
              <a:rPr lang="es-EC" smtClean="0"/>
              <a:t>3/10/2018</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A0B359E5-93DD-488D-9486-3A184CA63A10}" type="slidenum">
              <a:rPr lang="es-EC" smtClean="0"/>
              <a:t>‹Nº›</a:t>
            </a:fld>
            <a:endParaRPr lang="es-EC"/>
          </a:p>
        </p:txBody>
      </p:sp>
    </p:spTree>
    <p:extLst>
      <p:ext uri="{BB962C8B-B14F-4D97-AF65-F5344CB8AC3E}">
        <p14:creationId xmlns:p14="http://schemas.microsoft.com/office/powerpoint/2010/main" val="142049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C84C8201-A749-4C46-B067-B8D0B8CA7D1B}" type="datetimeFigureOut">
              <a:rPr lang="es-EC" smtClean="0"/>
              <a:t>3/10/2018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0B359E5-93DD-488D-9486-3A184CA63A10}" type="slidenum">
              <a:rPr lang="es-EC" smtClean="0"/>
              <a:t>‹Nº›</a:t>
            </a:fld>
            <a:endParaRPr lang="es-EC"/>
          </a:p>
        </p:txBody>
      </p:sp>
    </p:spTree>
    <p:extLst>
      <p:ext uri="{BB962C8B-B14F-4D97-AF65-F5344CB8AC3E}">
        <p14:creationId xmlns:p14="http://schemas.microsoft.com/office/powerpoint/2010/main" val="2126508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C84C8201-A749-4C46-B067-B8D0B8CA7D1B}" type="datetimeFigureOut">
              <a:rPr lang="es-EC" smtClean="0"/>
              <a:t>3/10/2018</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A0B359E5-93DD-488D-9486-3A184CA63A10}" type="slidenum">
              <a:rPr lang="es-EC" smtClean="0"/>
              <a:t>‹Nº›</a:t>
            </a:fld>
            <a:endParaRPr lang="es-EC"/>
          </a:p>
        </p:txBody>
      </p:sp>
    </p:spTree>
    <p:extLst>
      <p:ext uri="{BB962C8B-B14F-4D97-AF65-F5344CB8AC3E}">
        <p14:creationId xmlns:p14="http://schemas.microsoft.com/office/powerpoint/2010/main" val="20561506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4C8201-A749-4C46-B067-B8D0B8CA7D1B}" type="datetimeFigureOut">
              <a:rPr lang="es-EC" smtClean="0"/>
              <a:t>3/10/2018</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B359E5-93DD-488D-9486-3A184CA63A10}" type="slidenum">
              <a:rPr lang="es-EC" smtClean="0"/>
              <a:t>‹Nº›</a:t>
            </a:fld>
            <a:endParaRPr lang="es-EC"/>
          </a:p>
        </p:txBody>
      </p:sp>
    </p:spTree>
    <p:extLst>
      <p:ext uri="{BB962C8B-B14F-4D97-AF65-F5344CB8AC3E}">
        <p14:creationId xmlns:p14="http://schemas.microsoft.com/office/powerpoint/2010/main" val="26291406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en.m.wikipedia.org/wiki/File:Green_check.svg" TargetMode="Externa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jpeg"/><Relationship Id="rId9"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en.m.wikipedia.org/wiki/File:Green_check.svg" TargetMode="Externa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jpg"/><Relationship Id="rId7" Type="http://schemas.openxmlformats.org/officeDocument/2006/relationships/diagramLayout" Target="../diagrams/layout1.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3.png"/><Relationship Id="rId10" Type="http://schemas.microsoft.com/office/2007/relationships/diagramDrawing" Target="../diagrams/drawing1.xml"/><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 Id="rId9" Type="http://schemas.openxmlformats.org/officeDocument/2006/relationships/diagramColors" Target="../diagrams/colors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s>
</file>

<file path=ppt/slides/_rels/slide20.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2.jpg"/><Relationship Id="rId7" Type="http://schemas.openxmlformats.org/officeDocument/2006/relationships/diagramLayout" Target="../diagrams/layout2.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Data" Target="../diagrams/data2.xml"/><Relationship Id="rId5" Type="http://schemas.openxmlformats.org/officeDocument/2006/relationships/image" Target="../media/image3.png"/><Relationship Id="rId10" Type="http://schemas.microsoft.com/office/2007/relationships/diagramDrawing" Target="../diagrams/drawing2.xml"/><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 Id="rId9" Type="http://schemas.openxmlformats.org/officeDocument/2006/relationships/diagramColors" Target="../diagrams/colors2.xml"/></Relationships>
</file>

<file path=ppt/slides/_rels/slide21.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2.jpg"/><Relationship Id="rId7" Type="http://schemas.openxmlformats.org/officeDocument/2006/relationships/diagramLayout" Target="../diagrams/layout3.xml"/><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diagramData" Target="../diagrams/data3.xml"/><Relationship Id="rId5" Type="http://schemas.openxmlformats.org/officeDocument/2006/relationships/image" Target="../media/image3.png"/><Relationship Id="rId10" Type="http://schemas.microsoft.com/office/2007/relationships/diagramDrawing" Target="../diagrams/drawing3.xml"/><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 Id="rId9" Type="http://schemas.openxmlformats.org/officeDocument/2006/relationships/diagramColors" Target="../diagrams/colors3.xml"/></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en.m.wikipedia.org/wiki/File:Green_check.svg" TargetMode="Externa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s>
</file>

<file path=ppt/slides/_rels/slide24.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2.jpg"/><Relationship Id="rId7" Type="http://schemas.openxmlformats.org/officeDocument/2006/relationships/diagramLayout" Target="../diagrams/layout4.xm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diagramData" Target="../diagrams/data4.xml"/><Relationship Id="rId5" Type="http://schemas.openxmlformats.org/officeDocument/2006/relationships/image" Target="../media/image3.png"/><Relationship Id="rId10" Type="http://schemas.microsoft.com/office/2007/relationships/diagramDrawing" Target="../diagrams/drawing4.xml"/><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 Id="rId9" Type="http://schemas.openxmlformats.org/officeDocument/2006/relationships/diagramColors" Target="../diagrams/colors4.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hyperlink" Target="https://www.google.com/url?sa=i&amp;rct=j&amp;q=&amp;esrc=s&amp;source=images&amp;cd=&amp;cad=rja&amp;uact=8&amp;ved=2ahUKEwiN38uP-djdAhWIr1kKHfBZCaEQjRx6BAgBEAU&amp;url=http://www.uazuay.edu.ec/blog-tags/graduaci%C3%B3n&amp;psig=AOvVaw3TKoAQ10mO0fphGPQDu2QR&amp;ust=1538060796031101"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3908" y="1034353"/>
            <a:ext cx="11377166" cy="4862037"/>
          </a:xfrm>
          <a:prstGeom prst="rect">
            <a:avLst/>
          </a:prstGeom>
        </p:spPr>
      </p:pic>
    </p:spTree>
    <p:extLst>
      <p:ext uri="{BB962C8B-B14F-4D97-AF65-F5344CB8AC3E}">
        <p14:creationId xmlns:p14="http://schemas.microsoft.com/office/powerpoint/2010/main" val="17699903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03158" y="-332289"/>
            <a:ext cx="13395158" cy="7868653"/>
          </a:xfrm>
          <a:prstGeom prst="rect">
            <a:avLst/>
          </a:prstGeom>
        </p:spPr>
      </p:pic>
      <p:sp>
        <p:nvSpPr>
          <p:cNvPr id="10" name="Título 9"/>
          <p:cNvSpPr>
            <a:spLocks noGrp="1"/>
          </p:cNvSpPr>
          <p:nvPr>
            <p:ph type="title"/>
          </p:nvPr>
        </p:nvSpPr>
        <p:spPr/>
        <p:txBody>
          <a:bodyPr>
            <a:normAutofit/>
          </a:bodyPr>
          <a:lstStyle/>
          <a:p>
            <a:r>
              <a:rPr lang="es-EC" dirty="0" smtClean="0"/>
              <a:t>Temas</a:t>
            </a:r>
            <a:endParaRPr lang="es-EC" dirty="0"/>
          </a:p>
        </p:txBody>
      </p:sp>
      <p:sp>
        <p:nvSpPr>
          <p:cNvPr id="2" name="Marcador de contenido 1"/>
          <p:cNvSpPr>
            <a:spLocks noGrp="1"/>
          </p:cNvSpPr>
          <p:nvPr>
            <p:ph idx="1"/>
          </p:nvPr>
        </p:nvSpPr>
        <p:spPr/>
        <p:txBody>
          <a:bodyPr/>
          <a:lstStyle/>
          <a:p>
            <a:pPr marL="0" indent="0">
              <a:buNone/>
            </a:pPr>
            <a:r>
              <a:rPr lang="es-EC" dirty="0" smtClean="0"/>
              <a:t>1. La </a:t>
            </a:r>
            <a:r>
              <a:rPr lang="es-EC" dirty="0" err="1"/>
              <a:t>neuroética</a:t>
            </a:r>
            <a:r>
              <a:rPr lang="es-EC" dirty="0"/>
              <a:t> </a:t>
            </a:r>
            <a:r>
              <a:rPr lang="es-EC" dirty="0" smtClean="0"/>
              <a:t>¿es la respuesta </a:t>
            </a:r>
            <a:r>
              <a:rPr lang="es-EC" dirty="0"/>
              <a:t>a los problemas éticos de la neurociencia y </a:t>
            </a:r>
            <a:r>
              <a:rPr lang="es-EC" dirty="0" err="1"/>
              <a:t>neurotecnología</a:t>
            </a:r>
            <a:r>
              <a:rPr lang="es-EC" dirty="0"/>
              <a:t>?</a:t>
            </a:r>
          </a:p>
          <a:p>
            <a:pPr marL="0" indent="0">
              <a:buNone/>
            </a:pPr>
            <a:r>
              <a:rPr lang="es-EC" dirty="0" smtClean="0"/>
              <a:t>2. De </a:t>
            </a:r>
            <a:r>
              <a:rPr lang="es-EC" dirty="0"/>
              <a:t>como ha evolucionado la </a:t>
            </a:r>
            <a:r>
              <a:rPr lang="es-EC" dirty="0" err="1" smtClean="0"/>
              <a:t>neuroética</a:t>
            </a:r>
            <a:r>
              <a:rPr lang="es-EC" dirty="0" smtClean="0"/>
              <a:t>: </a:t>
            </a:r>
            <a:r>
              <a:rPr lang="es-EC" dirty="0"/>
              <a:t>1. Evolución histórica  y discusiones </a:t>
            </a:r>
            <a:r>
              <a:rPr lang="es-EC" dirty="0" smtClean="0"/>
              <a:t>de la implicación </a:t>
            </a:r>
            <a:r>
              <a:rPr lang="es-EC" dirty="0"/>
              <a:t>de la </a:t>
            </a:r>
            <a:r>
              <a:rPr lang="es-EC" dirty="0" err="1"/>
              <a:t>neuroética</a:t>
            </a:r>
            <a:r>
              <a:rPr lang="es-EC" dirty="0"/>
              <a:t> 2. Áreas claves </a:t>
            </a:r>
            <a:r>
              <a:rPr lang="es-EC" dirty="0" smtClean="0"/>
              <a:t>núcleo </a:t>
            </a:r>
            <a:r>
              <a:rPr lang="es-EC" dirty="0"/>
              <a:t>de la </a:t>
            </a:r>
            <a:r>
              <a:rPr lang="es-EC" dirty="0" err="1"/>
              <a:t>neuroética</a:t>
            </a:r>
            <a:endParaRPr lang="es-EC" dirty="0"/>
          </a:p>
          <a:p>
            <a:pPr marL="0" indent="0">
              <a:buNone/>
            </a:pPr>
            <a:r>
              <a:rPr lang="es-EC" dirty="0" smtClean="0"/>
              <a:t>3. Discusión </a:t>
            </a:r>
            <a:r>
              <a:rPr lang="es-EC" dirty="0"/>
              <a:t>sobre la metodología y pragmática de la </a:t>
            </a:r>
            <a:r>
              <a:rPr lang="es-EC" dirty="0" smtClean="0"/>
              <a:t>neuroética y sobre el futuro de esta ciencia </a:t>
            </a:r>
          </a:p>
          <a:p>
            <a:pPr marL="0" indent="0">
              <a:buNone/>
            </a:pPr>
            <a:r>
              <a:rPr lang="es-EC" dirty="0" smtClean="0"/>
              <a:t>4. El </a:t>
            </a:r>
            <a:r>
              <a:rPr lang="es-EC" dirty="0"/>
              <a:t>futuro de la </a:t>
            </a:r>
            <a:r>
              <a:rPr lang="es-EC" dirty="0" smtClean="0"/>
              <a:t>neuroética</a:t>
            </a:r>
            <a:endParaRPr lang="es-EC" dirty="0"/>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sultado de imagen para check">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69652" y="1294717"/>
            <a:ext cx="1367566" cy="136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8633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03158" y="-332289"/>
            <a:ext cx="13395158" cy="7868653"/>
          </a:xfrm>
          <a:prstGeom prst="rect">
            <a:avLst/>
          </a:prstGeom>
        </p:spPr>
      </p:pic>
      <p:sp>
        <p:nvSpPr>
          <p:cNvPr id="10" name="Título 9"/>
          <p:cNvSpPr>
            <a:spLocks noGrp="1"/>
          </p:cNvSpPr>
          <p:nvPr>
            <p:ph type="ctrTitle"/>
          </p:nvPr>
        </p:nvSpPr>
        <p:spPr>
          <a:xfrm>
            <a:off x="922421" y="1506280"/>
            <a:ext cx="9144000" cy="2387600"/>
          </a:xfrm>
        </p:spPr>
        <p:txBody>
          <a:bodyPr>
            <a:normAutofit fontScale="90000"/>
          </a:bodyPr>
          <a:lstStyle/>
          <a:p>
            <a:pPr algn="just"/>
            <a:r>
              <a:rPr lang="es-EC" dirty="0" smtClean="0"/>
              <a:t/>
            </a:r>
            <a:br>
              <a:rPr lang="es-EC" dirty="0" smtClean="0"/>
            </a:br>
            <a:r>
              <a:rPr lang="es-EC" dirty="0"/>
              <a:t/>
            </a:r>
            <a:br>
              <a:rPr lang="es-EC" dirty="0"/>
            </a:br>
            <a:r>
              <a:rPr lang="es-EC" dirty="0" smtClean="0"/>
              <a:t/>
            </a:r>
            <a:br>
              <a:rPr lang="es-EC" dirty="0" smtClean="0"/>
            </a:br>
            <a:r>
              <a:rPr lang="es-EC" dirty="0"/>
              <a:t/>
            </a:r>
            <a:br>
              <a:rPr lang="es-EC" dirty="0"/>
            </a:br>
            <a:r>
              <a:rPr lang="es-EC" dirty="0" smtClean="0"/>
              <a:t/>
            </a:r>
            <a:br>
              <a:rPr lang="es-EC" dirty="0" smtClean="0"/>
            </a:br>
            <a:r>
              <a:rPr lang="es-EC" dirty="0" smtClean="0"/>
              <a:t>2. De </a:t>
            </a:r>
            <a:r>
              <a:rPr lang="es-EC" dirty="0"/>
              <a:t>como ha evolucionado la </a:t>
            </a:r>
            <a:r>
              <a:rPr lang="es-EC" dirty="0" err="1" smtClean="0"/>
              <a:t>neuroética</a:t>
            </a:r>
            <a:r>
              <a:rPr lang="es-EC" dirty="0" smtClean="0"/>
              <a:t/>
            </a:r>
            <a:br>
              <a:rPr lang="es-EC" dirty="0" smtClean="0"/>
            </a:br>
            <a:r>
              <a:rPr lang="es-EC" dirty="0" smtClean="0"/>
              <a:t>	</a:t>
            </a:r>
            <a:endParaRPr lang="es-EC" dirty="0"/>
          </a:p>
        </p:txBody>
      </p:sp>
      <p:sp>
        <p:nvSpPr>
          <p:cNvPr id="3" name="Subtítulo 2"/>
          <p:cNvSpPr>
            <a:spLocks noGrp="1"/>
          </p:cNvSpPr>
          <p:nvPr>
            <p:ph type="subTitle" idx="1"/>
          </p:nvPr>
        </p:nvSpPr>
        <p:spPr/>
        <p:txBody>
          <a:bodyPr/>
          <a:lstStyle/>
          <a:p>
            <a:endParaRPr lang="es-EC" b="1" dirty="0"/>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48271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203158" y="-332289"/>
            <a:ext cx="13395158" cy="7868653"/>
          </a:xfrm>
          <a:prstGeom prst="rect">
            <a:avLst/>
          </a:prstGeom>
        </p:spPr>
      </p:pic>
      <p:sp>
        <p:nvSpPr>
          <p:cNvPr id="10" name="Título 9"/>
          <p:cNvSpPr>
            <a:spLocks noGrp="1"/>
          </p:cNvSpPr>
          <p:nvPr>
            <p:ph type="ctrTitle"/>
          </p:nvPr>
        </p:nvSpPr>
        <p:spPr>
          <a:xfrm>
            <a:off x="1524000" y="2527870"/>
            <a:ext cx="9144000" cy="2387600"/>
          </a:xfrm>
        </p:spPr>
        <p:txBody>
          <a:bodyPr>
            <a:normAutofit fontScale="90000"/>
          </a:bodyPr>
          <a:lstStyle/>
          <a:p>
            <a:r>
              <a:rPr lang="es-EC" dirty="0" smtClean="0"/>
              <a:t/>
            </a:r>
            <a:br>
              <a:rPr lang="es-EC" dirty="0" smtClean="0"/>
            </a:br>
            <a:r>
              <a:rPr lang="es-EC" dirty="0"/>
              <a:t/>
            </a:r>
            <a:br>
              <a:rPr lang="es-EC" dirty="0"/>
            </a:br>
            <a:r>
              <a:rPr lang="es-EC" dirty="0" smtClean="0"/>
              <a:t>2.1. Evolución histórica  y discusiones de la implicación de la neuroética </a:t>
            </a:r>
            <a:endParaRPr lang="es-EC" dirty="0"/>
          </a:p>
        </p:txBody>
      </p:sp>
      <p:sp>
        <p:nvSpPr>
          <p:cNvPr id="3" name="Subtítulo 2"/>
          <p:cNvSpPr>
            <a:spLocks noGrp="1"/>
          </p:cNvSpPr>
          <p:nvPr>
            <p:ph type="subTitle" idx="1"/>
          </p:nvPr>
        </p:nvSpPr>
        <p:spPr/>
        <p:txBody>
          <a:bodyPr/>
          <a:lstStyle/>
          <a:p>
            <a:endParaRPr lang="es-EC" dirty="0"/>
          </a:p>
        </p:txBody>
      </p:sp>
      <p:pic>
        <p:nvPicPr>
          <p:cNvPr id="1026" name="Picture 2" descr="Resultado de imagen para congreso bioética uda 201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629197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339144" y="3368094"/>
            <a:ext cx="11462197" cy="3863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r"/>
            <a:endParaRPr lang="es-EC" dirty="0"/>
          </a:p>
        </p:txBody>
      </p:sp>
      <p:sp>
        <p:nvSpPr>
          <p:cNvPr id="5" name="Rectángulo 4"/>
          <p:cNvSpPr/>
          <p:nvPr/>
        </p:nvSpPr>
        <p:spPr>
          <a:xfrm rot="16200000">
            <a:off x="-479949" y="2367792"/>
            <a:ext cx="1265300" cy="139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a:t>1</a:t>
            </a:r>
            <a:r>
              <a:rPr lang="es-EC" sz="1400" dirty="0" smtClean="0"/>
              <a:t>939-1945</a:t>
            </a:r>
            <a:endParaRPr lang="es-EC" sz="1400" dirty="0"/>
          </a:p>
        </p:txBody>
      </p:sp>
      <p:sp>
        <p:nvSpPr>
          <p:cNvPr id="6" name="Rectángulo 5"/>
          <p:cNvSpPr/>
          <p:nvPr/>
        </p:nvSpPr>
        <p:spPr>
          <a:xfrm>
            <a:off x="244734" y="1671078"/>
            <a:ext cx="1702159" cy="153258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es-EC" dirty="0" smtClean="0"/>
              <a:t>Ciencia médica del Tercer Reich realizaban experimentos con EEG</a:t>
            </a:r>
          </a:p>
        </p:txBody>
      </p:sp>
      <p:pic>
        <p:nvPicPr>
          <p:cNvPr id="7" name="Imagen 6"/>
          <p:cNvPicPr>
            <a:picLocks noChangeAspect="1"/>
          </p:cNvPicPr>
          <p:nvPr/>
        </p:nvPicPr>
        <p:blipFill>
          <a:blip r:embed="rId3"/>
          <a:stretch>
            <a:fillRect/>
          </a:stretch>
        </p:blipFill>
        <p:spPr>
          <a:xfrm>
            <a:off x="1167722" y="-115598"/>
            <a:ext cx="1199883" cy="1583179"/>
          </a:xfrm>
          <a:prstGeom prst="rect">
            <a:avLst/>
          </a:prstGeom>
        </p:spPr>
      </p:pic>
      <p:sp>
        <p:nvSpPr>
          <p:cNvPr id="9" name="Rectángulo 8"/>
          <p:cNvSpPr/>
          <p:nvPr/>
        </p:nvSpPr>
        <p:spPr>
          <a:xfrm rot="16200000">
            <a:off x="2005784" y="559597"/>
            <a:ext cx="1094704" cy="293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smtClean="0"/>
              <a:t>Leo Alexander</a:t>
            </a:r>
            <a:endParaRPr lang="es-EC" sz="1200" dirty="0"/>
          </a:p>
        </p:txBody>
      </p:sp>
      <p:pic>
        <p:nvPicPr>
          <p:cNvPr id="1026" name="Picture 2" descr="Resultado de imagen para codigo de nurember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287" t="6584" r="4581" b="14708"/>
          <a:stretch/>
        </p:blipFill>
        <p:spPr bwMode="auto">
          <a:xfrm>
            <a:off x="444114" y="3944354"/>
            <a:ext cx="1584101" cy="1275009"/>
          </a:xfrm>
          <a:prstGeom prst="rect">
            <a:avLst/>
          </a:prstGeom>
          <a:noFill/>
          <a:extLst>
            <a:ext uri="{909E8E84-426E-40DD-AFC4-6F175D3DCCD1}">
              <a14:hiddenFill xmlns:a14="http://schemas.microsoft.com/office/drawing/2010/main">
                <a:solidFill>
                  <a:srgbClr val="FFFFFF"/>
                </a:solidFill>
              </a14:hiddenFill>
            </a:ext>
          </a:extLst>
        </p:spPr>
      </p:pic>
      <p:sp>
        <p:nvSpPr>
          <p:cNvPr id="11" name="Rectángulo 10"/>
          <p:cNvSpPr/>
          <p:nvPr/>
        </p:nvSpPr>
        <p:spPr>
          <a:xfrm>
            <a:off x="353963" y="4886165"/>
            <a:ext cx="1764405" cy="1532585"/>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es-EC" dirty="0" smtClean="0"/>
              <a:t>Principios que rigen la experimentación con seres humanos</a:t>
            </a:r>
            <a:endParaRPr lang="es-EC" dirty="0"/>
          </a:p>
        </p:txBody>
      </p:sp>
      <p:sp>
        <p:nvSpPr>
          <p:cNvPr id="12" name="Rectángulo 11"/>
          <p:cNvSpPr/>
          <p:nvPr/>
        </p:nvSpPr>
        <p:spPr>
          <a:xfrm rot="16200000">
            <a:off x="-360697" y="5582879"/>
            <a:ext cx="1265300" cy="139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1947</a:t>
            </a:r>
            <a:endParaRPr lang="es-EC" sz="1400" dirty="0"/>
          </a:p>
        </p:txBody>
      </p:sp>
      <p:cxnSp>
        <p:nvCxnSpPr>
          <p:cNvPr id="15" name="Conector recto de flecha 14"/>
          <p:cNvCxnSpPr>
            <a:endCxn id="6" idx="2"/>
          </p:cNvCxnSpPr>
          <p:nvPr/>
        </p:nvCxnSpPr>
        <p:spPr>
          <a:xfrm flipV="1">
            <a:off x="1095813" y="3203663"/>
            <a:ext cx="1" cy="175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Conector recto de flecha 16"/>
          <p:cNvCxnSpPr>
            <a:endCxn id="1026" idx="0"/>
          </p:cNvCxnSpPr>
          <p:nvPr/>
        </p:nvCxnSpPr>
        <p:spPr>
          <a:xfrm>
            <a:off x="1236164" y="3768834"/>
            <a:ext cx="1" cy="175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28" name="Picture 4" descr="Resultado de imagen para informe belmon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16200000">
            <a:off x="4545756" y="1481341"/>
            <a:ext cx="1516876" cy="960612"/>
          </a:xfrm>
          <a:prstGeom prst="rect">
            <a:avLst/>
          </a:prstGeom>
          <a:noFill/>
          <a:extLst>
            <a:ext uri="{909E8E84-426E-40DD-AFC4-6F175D3DCCD1}">
              <a14:hiddenFill xmlns:a14="http://schemas.microsoft.com/office/drawing/2010/main">
                <a:solidFill>
                  <a:srgbClr val="FFFFFF"/>
                </a:solidFill>
              </a14:hiddenFill>
            </a:ext>
          </a:extLst>
        </p:spPr>
      </p:pic>
      <p:sp>
        <p:nvSpPr>
          <p:cNvPr id="20" name="Rectángulo 19"/>
          <p:cNvSpPr/>
          <p:nvPr/>
        </p:nvSpPr>
        <p:spPr>
          <a:xfrm>
            <a:off x="2998583" y="854194"/>
            <a:ext cx="1785839" cy="2316251"/>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r>
              <a:rPr lang="es-EC" dirty="0" smtClean="0"/>
              <a:t>Comisión Nacional para la Protección de Sujetos Humanos de Investigación Biomédica y de Comportamiento </a:t>
            </a:r>
            <a:endParaRPr lang="es-EC" dirty="0"/>
          </a:p>
        </p:txBody>
      </p:sp>
      <p:cxnSp>
        <p:nvCxnSpPr>
          <p:cNvPr id="21" name="Conector recto de flecha 20"/>
          <p:cNvCxnSpPr/>
          <p:nvPr/>
        </p:nvCxnSpPr>
        <p:spPr>
          <a:xfrm flipV="1">
            <a:off x="4196470" y="3183490"/>
            <a:ext cx="10121" cy="175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2" name="Rectángulo 21"/>
          <p:cNvSpPr/>
          <p:nvPr/>
        </p:nvSpPr>
        <p:spPr>
          <a:xfrm rot="16200000">
            <a:off x="2296354" y="2335134"/>
            <a:ext cx="1265300" cy="139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1974</a:t>
            </a:r>
            <a:endParaRPr lang="es-EC" sz="1400" dirty="0"/>
          </a:p>
        </p:txBody>
      </p:sp>
      <p:sp>
        <p:nvSpPr>
          <p:cNvPr id="24" name="Rectángulo 23"/>
          <p:cNvSpPr/>
          <p:nvPr/>
        </p:nvSpPr>
        <p:spPr>
          <a:xfrm>
            <a:off x="3886121" y="159102"/>
            <a:ext cx="1764405" cy="766293"/>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es-EC" dirty="0" smtClean="0"/>
              <a:t>Informe Belmont</a:t>
            </a:r>
            <a:endParaRPr lang="es-EC" dirty="0"/>
          </a:p>
        </p:txBody>
      </p:sp>
      <p:cxnSp>
        <p:nvCxnSpPr>
          <p:cNvPr id="25" name="Conector recto de flecha 24"/>
          <p:cNvCxnSpPr/>
          <p:nvPr/>
        </p:nvCxnSpPr>
        <p:spPr>
          <a:xfrm>
            <a:off x="3364250" y="3786475"/>
            <a:ext cx="1" cy="175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8" name="Rectángulo 27"/>
          <p:cNvSpPr/>
          <p:nvPr/>
        </p:nvSpPr>
        <p:spPr>
          <a:xfrm rot="16200000">
            <a:off x="5399274" y="434055"/>
            <a:ext cx="610720" cy="159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1978</a:t>
            </a:r>
            <a:endParaRPr lang="es-EC" sz="1400" dirty="0"/>
          </a:p>
        </p:txBody>
      </p:sp>
      <p:sp>
        <p:nvSpPr>
          <p:cNvPr id="30" name="Rectángulo 29"/>
          <p:cNvSpPr/>
          <p:nvPr/>
        </p:nvSpPr>
        <p:spPr>
          <a:xfrm>
            <a:off x="6722100" y="5333981"/>
            <a:ext cx="2789314" cy="14663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es-EC" dirty="0" smtClean="0"/>
              <a:t>Abordaron una serie de cuestiones éticas y sociales en la investigación y la práctica neurociencia en conferencias </a:t>
            </a:r>
            <a:endParaRPr lang="es-EC" dirty="0"/>
          </a:p>
        </p:txBody>
      </p:sp>
      <p:cxnSp>
        <p:nvCxnSpPr>
          <p:cNvPr id="31" name="Conector recto de flecha 30"/>
          <p:cNvCxnSpPr/>
          <p:nvPr/>
        </p:nvCxnSpPr>
        <p:spPr>
          <a:xfrm flipV="1">
            <a:off x="7807118" y="3157386"/>
            <a:ext cx="7999" cy="235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Resultado de imagen para eeu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590723" y="4586793"/>
            <a:ext cx="549610" cy="598743"/>
          </a:xfrm>
          <a:prstGeom prst="rect">
            <a:avLst/>
          </a:prstGeom>
          <a:noFill/>
          <a:extLst>
            <a:ext uri="{909E8E84-426E-40DD-AFC4-6F175D3DCCD1}">
              <a14:hiddenFill xmlns:a14="http://schemas.microsoft.com/office/drawing/2010/main">
                <a:solidFill>
                  <a:srgbClr val="FFFFFF"/>
                </a:solidFill>
              </a14:hiddenFill>
            </a:ext>
          </a:extLst>
        </p:spPr>
      </p:pic>
      <p:pic>
        <p:nvPicPr>
          <p:cNvPr id="40" name="Imagen 39"/>
          <p:cNvPicPr>
            <a:picLocks noChangeAspect="1"/>
          </p:cNvPicPr>
          <p:nvPr/>
        </p:nvPicPr>
        <p:blipFill rotWithShape="1">
          <a:blip r:embed="rId7"/>
          <a:srcRect l="18710" r="33143" b="9868"/>
          <a:stretch/>
        </p:blipFill>
        <p:spPr>
          <a:xfrm>
            <a:off x="6539089" y="3914101"/>
            <a:ext cx="584856" cy="568217"/>
          </a:xfrm>
          <a:prstGeom prst="rect">
            <a:avLst/>
          </a:prstGeom>
        </p:spPr>
      </p:pic>
      <p:pic>
        <p:nvPicPr>
          <p:cNvPr id="41" name="Imagen 40"/>
          <p:cNvPicPr>
            <a:picLocks noChangeAspect="1"/>
          </p:cNvPicPr>
          <p:nvPr/>
        </p:nvPicPr>
        <p:blipFill>
          <a:blip r:embed="rId8"/>
          <a:stretch>
            <a:fillRect/>
          </a:stretch>
        </p:blipFill>
        <p:spPr>
          <a:xfrm>
            <a:off x="9124966" y="4298911"/>
            <a:ext cx="548005" cy="482244"/>
          </a:xfrm>
          <a:prstGeom prst="rect">
            <a:avLst/>
          </a:prstGeom>
        </p:spPr>
      </p:pic>
      <p:sp>
        <p:nvSpPr>
          <p:cNvPr id="45" name="Rectángulo 44"/>
          <p:cNvSpPr/>
          <p:nvPr/>
        </p:nvSpPr>
        <p:spPr>
          <a:xfrm rot="16200000">
            <a:off x="6059738" y="5960527"/>
            <a:ext cx="1265300" cy="139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2002</a:t>
            </a:r>
            <a:endParaRPr lang="es-EC" sz="1400" dirty="0"/>
          </a:p>
        </p:txBody>
      </p:sp>
      <p:cxnSp>
        <p:nvCxnSpPr>
          <p:cNvPr id="47" name="Conector recto de flecha 46"/>
          <p:cNvCxnSpPr/>
          <p:nvPr/>
        </p:nvCxnSpPr>
        <p:spPr>
          <a:xfrm>
            <a:off x="8116757" y="3786475"/>
            <a:ext cx="1" cy="175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9" name="Rectángulo 48"/>
          <p:cNvSpPr/>
          <p:nvPr/>
        </p:nvSpPr>
        <p:spPr>
          <a:xfrm>
            <a:off x="9966990" y="1633095"/>
            <a:ext cx="2093176" cy="146632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es-EC" dirty="0" smtClean="0"/>
              <a:t>Neuroética no debe ser descrita como una subcategoría de la bioética</a:t>
            </a:r>
            <a:endParaRPr lang="es-EC" dirty="0"/>
          </a:p>
        </p:txBody>
      </p:sp>
      <p:sp>
        <p:nvSpPr>
          <p:cNvPr id="50" name="Rectángulo 49"/>
          <p:cNvSpPr/>
          <p:nvPr/>
        </p:nvSpPr>
        <p:spPr>
          <a:xfrm rot="16200000">
            <a:off x="9581764" y="2316279"/>
            <a:ext cx="610720" cy="1597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2002</a:t>
            </a:r>
            <a:endParaRPr lang="es-EC" sz="1400" dirty="0"/>
          </a:p>
        </p:txBody>
      </p:sp>
      <p:pic>
        <p:nvPicPr>
          <p:cNvPr id="42" name="Imagen 41"/>
          <p:cNvPicPr>
            <a:picLocks noChangeAspect="1"/>
          </p:cNvPicPr>
          <p:nvPr/>
        </p:nvPicPr>
        <p:blipFill>
          <a:blip r:embed="rId9"/>
          <a:stretch>
            <a:fillRect/>
          </a:stretch>
        </p:blipFill>
        <p:spPr>
          <a:xfrm>
            <a:off x="10473796" y="101108"/>
            <a:ext cx="1079564" cy="1619346"/>
          </a:xfrm>
          <a:prstGeom prst="rect">
            <a:avLst/>
          </a:prstGeom>
        </p:spPr>
      </p:pic>
      <p:cxnSp>
        <p:nvCxnSpPr>
          <p:cNvPr id="52" name="Conector recto de flecha 51"/>
          <p:cNvCxnSpPr/>
          <p:nvPr/>
        </p:nvCxnSpPr>
        <p:spPr>
          <a:xfrm flipV="1">
            <a:off x="11013578" y="3134726"/>
            <a:ext cx="7999" cy="23543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3" name="Conector recto de flecha 52"/>
          <p:cNvCxnSpPr/>
          <p:nvPr/>
        </p:nvCxnSpPr>
        <p:spPr>
          <a:xfrm>
            <a:off x="11013577" y="3768834"/>
            <a:ext cx="1" cy="175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54" name="Rectángulo 53"/>
          <p:cNvSpPr/>
          <p:nvPr/>
        </p:nvSpPr>
        <p:spPr>
          <a:xfrm>
            <a:off x="9988230" y="3952109"/>
            <a:ext cx="2093176" cy="230691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es-EC" dirty="0" smtClean="0"/>
              <a:t>Divide a la Neuroética en: </a:t>
            </a:r>
          </a:p>
          <a:p>
            <a:pPr lvl="0" algn="just"/>
            <a:r>
              <a:rPr lang="es-EC" dirty="0" smtClean="0"/>
              <a:t>1.Implicaciones éticas de la neurociencia</a:t>
            </a:r>
          </a:p>
          <a:p>
            <a:pPr lvl="0" algn="just"/>
            <a:r>
              <a:rPr lang="es-EC" dirty="0" smtClean="0"/>
              <a:t>2.Neurociencia de la ética</a:t>
            </a:r>
          </a:p>
          <a:p>
            <a:pPr lvl="0" algn="just"/>
            <a:endParaRPr lang="es-EC" dirty="0"/>
          </a:p>
        </p:txBody>
      </p:sp>
      <p:cxnSp>
        <p:nvCxnSpPr>
          <p:cNvPr id="3" name="Conector recto de flecha 2"/>
          <p:cNvCxnSpPr/>
          <p:nvPr/>
        </p:nvCxnSpPr>
        <p:spPr>
          <a:xfrm flipV="1">
            <a:off x="478886" y="3541261"/>
            <a:ext cx="11182711" cy="38637"/>
          </a:xfrm>
          <a:prstGeom prst="straightConnector1">
            <a:avLst/>
          </a:prstGeom>
          <a:ln w="57150">
            <a:tailEnd type="triangle"/>
          </a:ln>
        </p:spPr>
        <p:style>
          <a:lnRef idx="3">
            <a:schemeClr val="accent5"/>
          </a:lnRef>
          <a:fillRef idx="0">
            <a:schemeClr val="accent5"/>
          </a:fillRef>
          <a:effectRef idx="2">
            <a:schemeClr val="accent5"/>
          </a:effectRef>
          <a:fontRef idx="minor">
            <a:schemeClr val="tx1"/>
          </a:fontRef>
        </p:style>
      </p:cxnSp>
      <p:sp>
        <p:nvSpPr>
          <p:cNvPr id="36" name="Rectángulo 35"/>
          <p:cNvSpPr/>
          <p:nvPr/>
        </p:nvSpPr>
        <p:spPr>
          <a:xfrm rot="16200000">
            <a:off x="11230619" y="685663"/>
            <a:ext cx="1094704" cy="293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err="1" smtClean="0"/>
              <a:t>Adina</a:t>
            </a:r>
            <a:r>
              <a:rPr lang="es-EC" sz="1200" dirty="0" smtClean="0"/>
              <a:t>  </a:t>
            </a:r>
            <a:r>
              <a:rPr lang="es-EC" sz="1200" dirty="0" err="1" smtClean="0"/>
              <a:t>Roskies</a:t>
            </a:r>
            <a:endParaRPr lang="es-EC" sz="1200" dirty="0"/>
          </a:p>
        </p:txBody>
      </p:sp>
      <p:pic>
        <p:nvPicPr>
          <p:cNvPr id="13" name="Imagen 12"/>
          <p:cNvPicPr>
            <a:picLocks noChangeAspect="1"/>
          </p:cNvPicPr>
          <p:nvPr/>
        </p:nvPicPr>
        <p:blipFill>
          <a:blip r:embed="rId10"/>
          <a:stretch>
            <a:fillRect/>
          </a:stretch>
        </p:blipFill>
        <p:spPr>
          <a:xfrm>
            <a:off x="7232612" y="3988032"/>
            <a:ext cx="1789294" cy="1197504"/>
          </a:xfrm>
          <a:prstGeom prst="rect">
            <a:avLst/>
          </a:prstGeom>
        </p:spPr>
      </p:pic>
      <p:sp>
        <p:nvSpPr>
          <p:cNvPr id="38" name="Rectángulo 37"/>
          <p:cNvSpPr/>
          <p:nvPr/>
        </p:nvSpPr>
        <p:spPr>
          <a:xfrm>
            <a:off x="7681517" y="5023999"/>
            <a:ext cx="1094704" cy="293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dirty="0"/>
              <a:t>William </a:t>
            </a:r>
            <a:r>
              <a:rPr lang="es-EC" sz="1200" dirty="0" err="1"/>
              <a:t>Safire</a:t>
            </a:r>
            <a:r>
              <a:rPr lang="es-EC" sz="1200" dirty="0"/>
              <a:t> </a:t>
            </a:r>
          </a:p>
        </p:txBody>
      </p:sp>
      <p:sp>
        <p:nvSpPr>
          <p:cNvPr id="37" name="Rectángulo 36"/>
          <p:cNvSpPr/>
          <p:nvPr/>
        </p:nvSpPr>
        <p:spPr>
          <a:xfrm>
            <a:off x="2204280" y="3976364"/>
            <a:ext cx="2303326" cy="260474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es-EC" dirty="0" smtClean="0"/>
              <a:t>La Organización </a:t>
            </a:r>
            <a:r>
              <a:rPr lang="es-EC" dirty="0"/>
              <a:t>Internacional de Investigación del Cerebro, </a:t>
            </a:r>
            <a:r>
              <a:rPr lang="es-EC" dirty="0" smtClean="0"/>
              <a:t>fue </a:t>
            </a:r>
            <a:r>
              <a:rPr lang="es-EC" dirty="0"/>
              <a:t>establecida en </a:t>
            </a:r>
            <a:r>
              <a:rPr lang="es-EC" dirty="0" smtClean="0"/>
              <a:t>1960 y  </a:t>
            </a:r>
            <a:r>
              <a:rPr lang="es-EC" dirty="0"/>
              <a:t>en 1973, fue admitida como asociada en el Consejo Internacional de Uniones Científicas</a:t>
            </a:r>
          </a:p>
        </p:txBody>
      </p:sp>
      <p:cxnSp>
        <p:nvCxnSpPr>
          <p:cNvPr id="39" name="Conector recto de flecha 38"/>
          <p:cNvCxnSpPr/>
          <p:nvPr/>
        </p:nvCxnSpPr>
        <p:spPr>
          <a:xfrm>
            <a:off x="5604972" y="3774897"/>
            <a:ext cx="1" cy="17552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3" name="Rectángulo 42"/>
          <p:cNvSpPr/>
          <p:nvPr/>
        </p:nvSpPr>
        <p:spPr>
          <a:xfrm>
            <a:off x="4683671" y="3957957"/>
            <a:ext cx="1785839" cy="161049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es-EC" dirty="0" smtClean="0"/>
              <a:t>EEUU declaró </a:t>
            </a:r>
            <a:r>
              <a:rPr lang="es-EC" dirty="0"/>
              <a:t>la década de los noventa como la Década del Cerebro</a:t>
            </a:r>
          </a:p>
          <a:p>
            <a:pPr lvl="0" algn="just"/>
            <a:endParaRPr lang="es-EC" dirty="0"/>
          </a:p>
        </p:txBody>
      </p:sp>
      <p:sp>
        <p:nvSpPr>
          <p:cNvPr id="44" name="Rectángulo 43"/>
          <p:cNvSpPr/>
          <p:nvPr/>
        </p:nvSpPr>
        <p:spPr>
          <a:xfrm rot="16200000">
            <a:off x="4051021" y="4697421"/>
            <a:ext cx="1265300" cy="13915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dirty="0" smtClean="0"/>
              <a:t>1990</a:t>
            </a:r>
            <a:endParaRPr lang="es-EC" sz="1400" dirty="0"/>
          </a:p>
        </p:txBody>
      </p:sp>
      <p:pic>
        <p:nvPicPr>
          <p:cNvPr id="2" name="Imagen 1"/>
          <p:cNvPicPr>
            <a:picLocks noChangeAspect="1"/>
          </p:cNvPicPr>
          <p:nvPr/>
        </p:nvPicPr>
        <p:blipFill>
          <a:blip r:embed="rId11"/>
          <a:stretch>
            <a:fillRect/>
          </a:stretch>
        </p:blipFill>
        <p:spPr>
          <a:xfrm>
            <a:off x="6580172" y="55118"/>
            <a:ext cx="997624" cy="1511551"/>
          </a:xfrm>
          <a:prstGeom prst="rect">
            <a:avLst/>
          </a:prstGeom>
        </p:spPr>
      </p:pic>
      <p:pic>
        <p:nvPicPr>
          <p:cNvPr id="8" name="Imagen 7"/>
          <p:cNvPicPr>
            <a:picLocks noChangeAspect="1"/>
          </p:cNvPicPr>
          <p:nvPr/>
        </p:nvPicPr>
        <p:blipFill>
          <a:blip r:embed="rId12"/>
          <a:stretch>
            <a:fillRect/>
          </a:stretch>
        </p:blipFill>
        <p:spPr>
          <a:xfrm>
            <a:off x="8132830" y="0"/>
            <a:ext cx="1095340" cy="1534828"/>
          </a:xfrm>
          <a:prstGeom prst="rect">
            <a:avLst/>
          </a:prstGeom>
        </p:spPr>
      </p:pic>
      <p:sp>
        <p:nvSpPr>
          <p:cNvPr id="46" name="Rectángulo 45"/>
          <p:cNvSpPr/>
          <p:nvPr/>
        </p:nvSpPr>
        <p:spPr>
          <a:xfrm rot="16200000">
            <a:off x="7092331" y="619553"/>
            <a:ext cx="1094704" cy="293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a:t>Jean-Pierre Changeux </a:t>
            </a:r>
            <a:endParaRPr lang="es-EC" sz="1200" dirty="0"/>
          </a:p>
        </p:txBody>
      </p:sp>
      <p:sp>
        <p:nvSpPr>
          <p:cNvPr id="48" name="Rectángulo 47"/>
          <p:cNvSpPr/>
          <p:nvPr/>
        </p:nvSpPr>
        <p:spPr>
          <a:xfrm rot="16200000">
            <a:off x="8758651" y="672504"/>
            <a:ext cx="1094704" cy="29355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200"/>
              <a:t>Eric R. Kandel</a:t>
            </a:r>
            <a:endParaRPr lang="es-EC" sz="1200" dirty="0"/>
          </a:p>
        </p:txBody>
      </p:sp>
      <p:sp>
        <p:nvSpPr>
          <p:cNvPr id="51" name="Rectángulo 50"/>
          <p:cNvSpPr/>
          <p:nvPr/>
        </p:nvSpPr>
        <p:spPr>
          <a:xfrm>
            <a:off x="6293222" y="1560865"/>
            <a:ext cx="3007230" cy="15535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lvl="0" algn="just"/>
            <a:r>
              <a:rPr lang="es-EC" dirty="0"/>
              <a:t>S</a:t>
            </a:r>
            <a:r>
              <a:rPr lang="es-EC" dirty="0" smtClean="0"/>
              <a:t>iglo </a:t>
            </a:r>
            <a:r>
              <a:rPr lang="es-EC" dirty="0"/>
              <a:t>XXI será el siglo del </a:t>
            </a:r>
            <a:r>
              <a:rPr lang="es-EC" dirty="0" smtClean="0"/>
              <a:t>cerebro.</a:t>
            </a:r>
          </a:p>
          <a:p>
            <a:pPr algn="just"/>
            <a:r>
              <a:rPr lang="es-EC" dirty="0"/>
              <a:t>L</a:t>
            </a:r>
            <a:r>
              <a:rPr lang="es-EC" dirty="0" smtClean="0"/>
              <a:t>a </a:t>
            </a:r>
            <a:r>
              <a:rPr lang="es-EC" dirty="0"/>
              <a:t>neurociencia </a:t>
            </a:r>
            <a:r>
              <a:rPr lang="es-EC" dirty="0" smtClean="0"/>
              <a:t>cognitiva: </a:t>
            </a:r>
            <a:r>
              <a:rPr lang="es-EC" dirty="0"/>
              <a:t>foco central de </a:t>
            </a:r>
            <a:r>
              <a:rPr lang="es-EC" dirty="0" smtClean="0"/>
              <a:t>las </a:t>
            </a:r>
            <a:r>
              <a:rPr lang="es-EC" dirty="0"/>
              <a:t>neurociencias.</a:t>
            </a:r>
          </a:p>
          <a:p>
            <a:pPr lvl="0" algn="just"/>
            <a:endParaRPr lang="es-EC" dirty="0"/>
          </a:p>
        </p:txBody>
      </p:sp>
      <p:sp>
        <p:nvSpPr>
          <p:cNvPr id="55" name="Rectángulo 54"/>
          <p:cNvSpPr/>
          <p:nvPr/>
        </p:nvSpPr>
        <p:spPr>
          <a:xfrm rot="16200000">
            <a:off x="5792022" y="2202220"/>
            <a:ext cx="860120" cy="1384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1400" smtClean="0"/>
              <a:t>Siglo XXI</a:t>
            </a:r>
            <a:endParaRPr lang="es-EC" sz="1400" dirty="0"/>
          </a:p>
        </p:txBody>
      </p:sp>
    </p:spTree>
    <p:extLst>
      <p:ext uri="{BB962C8B-B14F-4D97-AF65-F5344CB8AC3E}">
        <p14:creationId xmlns:p14="http://schemas.microsoft.com/office/powerpoint/2010/main" val="18641479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03158" y="-332289"/>
            <a:ext cx="13395158" cy="7868653"/>
          </a:xfrm>
          <a:prstGeom prst="rect">
            <a:avLst/>
          </a:prstGeom>
        </p:spPr>
      </p:pic>
      <p:sp>
        <p:nvSpPr>
          <p:cNvPr id="10" name="Título 9"/>
          <p:cNvSpPr>
            <a:spLocks noGrp="1"/>
          </p:cNvSpPr>
          <p:nvPr>
            <p:ph type="ctrTitle"/>
          </p:nvPr>
        </p:nvSpPr>
        <p:spPr>
          <a:xfrm>
            <a:off x="1524000" y="1214437"/>
            <a:ext cx="9144000" cy="2387600"/>
          </a:xfrm>
        </p:spPr>
        <p:txBody>
          <a:bodyPr>
            <a:normAutofit fontScale="90000"/>
          </a:bodyPr>
          <a:lstStyle/>
          <a:p>
            <a:r>
              <a:rPr lang="es-EC" dirty="0" smtClean="0"/>
              <a:t/>
            </a:r>
            <a:br>
              <a:rPr lang="es-EC" dirty="0" smtClean="0"/>
            </a:br>
            <a:r>
              <a:rPr lang="es-EC" dirty="0"/>
              <a:t/>
            </a:r>
            <a:br>
              <a:rPr lang="es-EC" dirty="0"/>
            </a:br>
            <a:r>
              <a:rPr lang="es-EC" dirty="0" smtClean="0"/>
              <a:t>2.2 Áreas claves núcleo de la </a:t>
            </a:r>
            <a:r>
              <a:rPr lang="es-EC" dirty="0" err="1" smtClean="0"/>
              <a:t>neuroética</a:t>
            </a:r>
            <a:endParaRPr lang="es-EC" dirty="0"/>
          </a:p>
        </p:txBody>
      </p:sp>
      <p:sp>
        <p:nvSpPr>
          <p:cNvPr id="3" name="Subtítulo 2"/>
          <p:cNvSpPr>
            <a:spLocks noGrp="1"/>
          </p:cNvSpPr>
          <p:nvPr>
            <p:ph type="subTitle" idx="1"/>
          </p:nvPr>
        </p:nvSpPr>
        <p:spPr/>
        <p:txBody>
          <a:bodyPr/>
          <a:lstStyle/>
          <a:p>
            <a:endParaRPr lang="es-EC" dirty="0"/>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7669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03158" y="-332289"/>
            <a:ext cx="13395158" cy="7868653"/>
          </a:xfrm>
          <a:prstGeom prst="rect">
            <a:avLst/>
          </a:prstGeom>
        </p:spPr>
      </p:pic>
      <p:sp>
        <p:nvSpPr>
          <p:cNvPr id="10" name="Título 9"/>
          <p:cNvSpPr>
            <a:spLocks noGrp="1"/>
          </p:cNvSpPr>
          <p:nvPr>
            <p:ph type="ctrTitle"/>
          </p:nvPr>
        </p:nvSpPr>
        <p:spPr>
          <a:xfrm>
            <a:off x="1524000" y="1214437"/>
            <a:ext cx="9144000" cy="2387600"/>
          </a:xfrm>
        </p:spPr>
        <p:txBody>
          <a:bodyPr>
            <a:normAutofit fontScale="90000"/>
          </a:bodyPr>
          <a:lstStyle/>
          <a:p>
            <a:r>
              <a:rPr lang="es-EC" dirty="0" smtClean="0"/>
              <a:t/>
            </a:r>
            <a:br>
              <a:rPr lang="es-EC" dirty="0" smtClean="0"/>
            </a:br>
            <a:r>
              <a:rPr lang="es-EC" dirty="0"/>
              <a:t/>
            </a:r>
            <a:br>
              <a:rPr lang="es-EC" dirty="0"/>
            </a:br>
            <a:r>
              <a:rPr lang="es-EC" sz="4000" dirty="0"/>
              <a:t>L</a:t>
            </a:r>
            <a:r>
              <a:rPr lang="es-EC" sz="4000" dirty="0" smtClean="0"/>
              <a:t>a </a:t>
            </a:r>
            <a:r>
              <a:rPr lang="es-EC" sz="4000" dirty="0" err="1"/>
              <a:t>neuroética</a:t>
            </a:r>
            <a:r>
              <a:rPr lang="es-EC" sz="4000" dirty="0"/>
              <a:t> no debe ser descrita como una subcategoría de la bioética, porque las conexiones entre el cerebro y la conducta, así como la capacidad de medir y manipular el cerebro pueden ser consideradas como un nuevo conjunto de cuestiones </a:t>
            </a:r>
            <a:r>
              <a:rPr lang="es-EC" sz="4000" dirty="0" smtClean="0"/>
              <a:t>éticas. </a:t>
            </a:r>
            <a:r>
              <a:rPr lang="es-EC" sz="4000" dirty="0" err="1"/>
              <a:t>Adina</a:t>
            </a:r>
            <a:r>
              <a:rPr lang="es-EC" sz="4000" dirty="0"/>
              <a:t> </a:t>
            </a:r>
            <a:r>
              <a:rPr lang="es-EC" sz="4000" dirty="0" err="1"/>
              <a:t>Roskies</a:t>
            </a:r>
            <a:endParaRPr lang="es-EC" sz="4000" dirty="0"/>
          </a:p>
        </p:txBody>
      </p:sp>
      <p:sp>
        <p:nvSpPr>
          <p:cNvPr id="3" name="Subtítulo 2"/>
          <p:cNvSpPr>
            <a:spLocks noGrp="1"/>
          </p:cNvSpPr>
          <p:nvPr>
            <p:ph type="subTitle" idx="1"/>
          </p:nvPr>
        </p:nvSpPr>
        <p:spPr/>
        <p:txBody>
          <a:bodyPr>
            <a:normAutofit lnSpcReduction="10000"/>
          </a:bodyPr>
          <a:lstStyle/>
          <a:p>
            <a:endParaRPr lang="es-EC" dirty="0" smtClean="0"/>
          </a:p>
          <a:p>
            <a:endParaRPr lang="es-EC" dirty="0"/>
          </a:p>
          <a:p>
            <a:r>
              <a:rPr lang="es-EC" dirty="0"/>
              <a:t>D</a:t>
            </a:r>
            <a:r>
              <a:rPr lang="es-EC" dirty="0" smtClean="0"/>
              <a:t>ualidad </a:t>
            </a:r>
            <a:r>
              <a:rPr lang="es-EC" dirty="0"/>
              <a:t>de la </a:t>
            </a:r>
            <a:r>
              <a:rPr lang="es-EC" dirty="0" err="1"/>
              <a:t>neuroética</a:t>
            </a:r>
            <a:r>
              <a:rPr lang="es-EC" dirty="0"/>
              <a:t>: la ética de la neurociencia y la neurociencia de la ética, así como su interacción</a:t>
            </a:r>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41289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03158" y="-332289"/>
            <a:ext cx="13395158" cy="7868653"/>
          </a:xfrm>
          <a:prstGeom prst="rect">
            <a:avLst/>
          </a:prstGeom>
        </p:spPr>
      </p:pic>
      <p:sp>
        <p:nvSpPr>
          <p:cNvPr id="2" name="Título 1"/>
          <p:cNvSpPr>
            <a:spLocks noGrp="1"/>
          </p:cNvSpPr>
          <p:nvPr>
            <p:ph type="title"/>
          </p:nvPr>
        </p:nvSpPr>
        <p:spPr/>
        <p:txBody>
          <a:bodyPr/>
          <a:lstStyle/>
          <a:p>
            <a:r>
              <a:rPr lang="es-EC" dirty="0" smtClean="0"/>
              <a:t>Cuestiones éticas en cuatro áreas clave, núcleo de la </a:t>
            </a:r>
            <a:r>
              <a:rPr lang="es-EC" dirty="0" err="1" smtClean="0"/>
              <a:t>neuroética</a:t>
            </a:r>
            <a:endParaRPr lang="es-EC" dirty="0"/>
          </a:p>
        </p:txBody>
      </p:sp>
      <p:sp>
        <p:nvSpPr>
          <p:cNvPr id="3" name="Marcador de contenido 2"/>
          <p:cNvSpPr>
            <a:spLocks noGrp="1"/>
          </p:cNvSpPr>
          <p:nvPr>
            <p:ph idx="1"/>
          </p:nvPr>
        </p:nvSpPr>
        <p:spPr/>
        <p:txBody>
          <a:bodyPr>
            <a:normAutofit/>
          </a:bodyPr>
          <a:lstStyle/>
          <a:p>
            <a:pPr lvl="0"/>
            <a:endParaRPr lang="es-EC" dirty="0" smtClean="0"/>
          </a:p>
          <a:p>
            <a:r>
              <a:rPr lang="es-EC" dirty="0"/>
              <a:t>La </a:t>
            </a:r>
            <a:r>
              <a:rPr lang="es-EC" dirty="0" err="1"/>
              <a:t>Neuroimagen</a:t>
            </a:r>
            <a:r>
              <a:rPr lang="es-EC" dirty="0"/>
              <a:t>, </a:t>
            </a:r>
            <a:endParaRPr lang="es-EC" dirty="0" smtClean="0"/>
          </a:p>
          <a:p>
            <a:r>
              <a:rPr lang="es-EC" dirty="0" smtClean="0"/>
              <a:t>La </a:t>
            </a:r>
            <a:r>
              <a:rPr lang="es-EC" dirty="0"/>
              <a:t>Neurocirugía funcional para los trastornos </a:t>
            </a:r>
            <a:r>
              <a:rPr lang="es-EC" dirty="0" smtClean="0"/>
              <a:t>psiquiátricos</a:t>
            </a:r>
          </a:p>
          <a:p>
            <a:r>
              <a:rPr lang="es-EC" dirty="0" smtClean="0"/>
              <a:t>La </a:t>
            </a:r>
            <a:r>
              <a:rPr lang="es-EC" dirty="0"/>
              <a:t>mejora cognitiva y </a:t>
            </a:r>
            <a:r>
              <a:rPr lang="es-EC" dirty="0" smtClean="0"/>
              <a:t>moral</a:t>
            </a:r>
          </a:p>
          <a:p>
            <a:r>
              <a:rPr lang="es-EC" dirty="0" smtClean="0"/>
              <a:t>Los </a:t>
            </a:r>
            <a:r>
              <a:rPr lang="es-EC" dirty="0"/>
              <a:t>trastornos crónicos de  la </a:t>
            </a:r>
            <a:r>
              <a:rPr lang="es-EC" dirty="0" smtClean="0"/>
              <a:t>conciencia</a:t>
            </a:r>
            <a:endParaRPr lang="es-EC" dirty="0"/>
          </a:p>
        </p:txBody>
      </p:sp>
    </p:spTree>
    <p:extLst>
      <p:ext uri="{BB962C8B-B14F-4D97-AF65-F5344CB8AC3E}">
        <p14:creationId xmlns:p14="http://schemas.microsoft.com/office/powerpoint/2010/main" val="124881129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03158" y="-332289"/>
            <a:ext cx="13395158" cy="7868653"/>
          </a:xfrm>
          <a:prstGeom prst="rect">
            <a:avLst/>
          </a:prstGeom>
        </p:spPr>
      </p:pic>
      <p:sp>
        <p:nvSpPr>
          <p:cNvPr id="10" name="Título 9"/>
          <p:cNvSpPr>
            <a:spLocks noGrp="1"/>
          </p:cNvSpPr>
          <p:nvPr>
            <p:ph type="title"/>
          </p:nvPr>
        </p:nvSpPr>
        <p:spPr/>
        <p:txBody>
          <a:bodyPr>
            <a:normAutofit/>
          </a:bodyPr>
          <a:lstStyle/>
          <a:p>
            <a:r>
              <a:rPr lang="es-EC" dirty="0" smtClean="0"/>
              <a:t>Temas</a:t>
            </a:r>
            <a:endParaRPr lang="es-EC" dirty="0"/>
          </a:p>
        </p:txBody>
      </p:sp>
      <p:sp>
        <p:nvSpPr>
          <p:cNvPr id="2" name="Marcador de contenido 1"/>
          <p:cNvSpPr>
            <a:spLocks noGrp="1"/>
          </p:cNvSpPr>
          <p:nvPr>
            <p:ph idx="1"/>
          </p:nvPr>
        </p:nvSpPr>
        <p:spPr/>
        <p:txBody>
          <a:bodyPr/>
          <a:lstStyle/>
          <a:p>
            <a:pPr marL="0" indent="0">
              <a:buNone/>
            </a:pPr>
            <a:r>
              <a:rPr lang="es-EC" dirty="0" smtClean="0"/>
              <a:t>1. La </a:t>
            </a:r>
            <a:r>
              <a:rPr lang="es-EC" dirty="0" err="1"/>
              <a:t>neuroética</a:t>
            </a:r>
            <a:r>
              <a:rPr lang="es-EC" dirty="0"/>
              <a:t> </a:t>
            </a:r>
            <a:r>
              <a:rPr lang="es-EC" dirty="0" smtClean="0"/>
              <a:t>¿es la respuesta </a:t>
            </a:r>
            <a:r>
              <a:rPr lang="es-EC" dirty="0"/>
              <a:t>a los problemas éticos de la neurociencia y </a:t>
            </a:r>
            <a:r>
              <a:rPr lang="es-EC" dirty="0" err="1"/>
              <a:t>neurotecnología</a:t>
            </a:r>
            <a:r>
              <a:rPr lang="es-EC" dirty="0"/>
              <a:t>?</a:t>
            </a:r>
          </a:p>
          <a:p>
            <a:pPr marL="0" indent="0">
              <a:buNone/>
            </a:pPr>
            <a:r>
              <a:rPr lang="es-EC" dirty="0" smtClean="0"/>
              <a:t>2. De </a:t>
            </a:r>
            <a:r>
              <a:rPr lang="es-EC" dirty="0"/>
              <a:t>como ha evolucionado la </a:t>
            </a:r>
            <a:r>
              <a:rPr lang="es-EC" dirty="0" err="1" smtClean="0"/>
              <a:t>neuroética</a:t>
            </a:r>
            <a:r>
              <a:rPr lang="es-EC" dirty="0" smtClean="0"/>
              <a:t>: </a:t>
            </a:r>
            <a:r>
              <a:rPr lang="es-EC" dirty="0"/>
              <a:t>1. Evolución histórica  y discusiones </a:t>
            </a:r>
            <a:r>
              <a:rPr lang="es-EC" dirty="0" smtClean="0"/>
              <a:t>de la implicación </a:t>
            </a:r>
            <a:r>
              <a:rPr lang="es-EC" dirty="0"/>
              <a:t>de la </a:t>
            </a:r>
            <a:r>
              <a:rPr lang="es-EC" dirty="0" err="1"/>
              <a:t>neuroética</a:t>
            </a:r>
            <a:r>
              <a:rPr lang="es-EC" dirty="0"/>
              <a:t> 2. Áreas claves </a:t>
            </a:r>
            <a:r>
              <a:rPr lang="es-EC" dirty="0" smtClean="0"/>
              <a:t>núcleo </a:t>
            </a:r>
            <a:r>
              <a:rPr lang="es-EC" dirty="0"/>
              <a:t>de la </a:t>
            </a:r>
            <a:r>
              <a:rPr lang="es-EC" dirty="0" err="1"/>
              <a:t>neuroética</a:t>
            </a:r>
            <a:endParaRPr lang="es-EC" dirty="0"/>
          </a:p>
          <a:p>
            <a:pPr marL="0" indent="0">
              <a:buNone/>
            </a:pPr>
            <a:r>
              <a:rPr lang="es-EC" dirty="0" smtClean="0"/>
              <a:t>3. Discusión </a:t>
            </a:r>
            <a:r>
              <a:rPr lang="es-EC" dirty="0"/>
              <a:t>sobre la metodología y pragmática de la </a:t>
            </a:r>
            <a:r>
              <a:rPr lang="es-EC" dirty="0" smtClean="0"/>
              <a:t>neuroética y sobre el futuro de esta ciencia </a:t>
            </a:r>
          </a:p>
          <a:p>
            <a:pPr marL="0" indent="0">
              <a:buNone/>
            </a:pPr>
            <a:r>
              <a:rPr lang="es-EC" dirty="0" smtClean="0"/>
              <a:t>4. El </a:t>
            </a:r>
            <a:r>
              <a:rPr lang="es-EC" dirty="0"/>
              <a:t>futuro de la </a:t>
            </a:r>
            <a:r>
              <a:rPr lang="es-EC" dirty="0" smtClean="0"/>
              <a:t>neuroética</a:t>
            </a:r>
            <a:endParaRPr lang="es-EC" dirty="0"/>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sultado de imagen para check">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69652" y="1294717"/>
            <a:ext cx="1367566" cy="13675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check">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3625" y="2564317"/>
            <a:ext cx="1367566" cy="136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0843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2">
            <a:lum bright="70000" contrast="-70000"/>
            <a:extLst>
              <a:ext uri="{28A0092B-C50C-407E-A947-70E740481C1C}">
                <a14:useLocalDpi xmlns:a14="http://schemas.microsoft.com/office/drawing/2010/main" val="0"/>
              </a:ext>
            </a:extLst>
          </a:blip>
          <a:stretch>
            <a:fillRect/>
          </a:stretch>
        </p:blipFill>
        <p:spPr>
          <a:xfrm>
            <a:off x="-1228915" y="-177743"/>
            <a:ext cx="13420915" cy="7868653"/>
          </a:xfrm>
          <a:prstGeom prst="rect">
            <a:avLst/>
          </a:prstGeom>
        </p:spPr>
      </p:pic>
      <p:sp>
        <p:nvSpPr>
          <p:cNvPr id="10" name="Título 9"/>
          <p:cNvSpPr>
            <a:spLocks noGrp="1"/>
          </p:cNvSpPr>
          <p:nvPr>
            <p:ph type="ctrTitle"/>
          </p:nvPr>
        </p:nvSpPr>
        <p:spPr>
          <a:xfrm>
            <a:off x="1524000" y="2870200"/>
            <a:ext cx="9144000" cy="2387600"/>
          </a:xfrm>
        </p:spPr>
        <p:txBody>
          <a:bodyPr>
            <a:normAutofit fontScale="90000"/>
          </a:bodyPr>
          <a:lstStyle/>
          <a:p>
            <a:r>
              <a:rPr lang="es-EC" dirty="0" smtClean="0"/>
              <a:t/>
            </a:r>
            <a:br>
              <a:rPr lang="es-EC" dirty="0" smtClean="0"/>
            </a:br>
            <a:r>
              <a:rPr lang="es-EC" dirty="0"/>
              <a:t/>
            </a:r>
            <a:br>
              <a:rPr lang="es-EC" dirty="0"/>
            </a:br>
            <a:r>
              <a:rPr lang="es-EC" dirty="0" smtClean="0"/>
              <a:t>3. Discusión sobre la metodología y pragmática de la </a:t>
            </a:r>
            <a:r>
              <a:rPr lang="es-EC" dirty="0" err="1" smtClean="0"/>
              <a:t>neuroética</a:t>
            </a:r>
            <a:r>
              <a:rPr lang="es-EC" dirty="0" smtClean="0"/>
              <a:t> y sobre el futuro de esta ciencia</a:t>
            </a:r>
            <a:endParaRPr lang="es-EC" dirty="0"/>
          </a:p>
        </p:txBody>
      </p:sp>
      <p:sp>
        <p:nvSpPr>
          <p:cNvPr id="3" name="Subtítulo 2"/>
          <p:cNvSpPr>
            <a:spLocks noGrp="1"/>
          </p:cNvSpPr>
          <p:nvPr>
            <p:ph type="subTitle" idx="1"/>
          </p:nvPr>
        </p:nvSpPr>
        <p:spPr/>
        <p:txBody>
          <a:bodyPr/>
          <a:lstStyle/>
          <a:p>
            <a:endParaRPr lang="es-EC" dirty="0"/>
          </a:p>
        </p:txBody>
      </p:sp>
      <p:pic>
        <p:nvPicPr>
          <p:cNvPr id="1026" name="Picture 2" descr="Resultado de imagen para congreso bioética uda 2018">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17568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28915" y="-177743"/>
            <a:ext cx="13420915" cy="7868653"/>
          </a:xfrm>
          <a:prstGeom prst="rect">
            <a:avLst/>
          </a:prstGeom>
        </p:spPr>
      </p:pic>
      <p:sp>
        <p:nvSpPr>
          <p:cNvPr id="10" name="Título 9"/>
          <p:cNvSpPr>
            <a:spLocks noGrp="1"/>
          </p:cNvSpPr>
          <p:nvPr>
            <p:ph type="ctrTitle"/>
          </p:nvPr>
        </p:nvSpPr>
        <p:spPr>
          <a:xfrm>
            <a:off x="1524000" y="2870200"/>
            <a:ext cx="9144000" cy="2387600"/>
          </a:xfrm>
        </p:spPr>
        <p:txBody>
          <a:bodyPr>
            <a:normAutofit fontScale="90000"/>
          </a:bodyPr>
          <a:lstStyle/>
          <a:p>
            <a:r>
              <a:rPr lang="es-EC" dirty="0" smtClean="0"/>
              <a:t/>
            </a:r>
            <a:br>
              <a:rPr lang="es-EC" dirty="0" smtClean="0"/>
            </a:br>
            <a:r>
              <a:rPr lang="es-EC" dirty="0"/>
              <a:t/>
            </a:r>
            <a:br>
              <a:rPr lang="es-EC" dirty="0"/>
            </a:br>
            <a:endParaRPr lang="es-EC" dirty="0"/>
          </a:p>
        </p:txBody>
      </p:sp>
      <p:sp>
        <p:nvSpPr>
          <p:cNvPr id="3" name="Subtítulo 2"/>
          <p:cNvSpPr>
            <a:spLocks noGrp="1"/>
          </p:cNvSpPr>
          <p:nvPr>
            <p:ph type="subTitle" idx="1"/>
          </p:nvPr>
        </p:nvSpPr>
        <p:spPr/>
        <p:txBody>
          <a:bodyPr/>
          <a:lstStyle/>
          <a:p>
            <a:endParaRPr lang="es-EC" dirty="0"/>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2353414017"/>
              </p:ext>
            </p:extLst>
          </p:nvPr>
        </p:nvGraphicFramePr>
        <p:xfrm>
          <a:off x="148608" y="-1"/>
          <a:ext cx="10264634" cy="646904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037427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03158" y="-332289"/>
            <a:ext cx="13395158" cy="7868653"/>
          </a:xfrm>
          <a:prstGeom prst="rect">
            <a:avLst/>
          </a:prstGeom>
        </p:spPr>
      </p:pic>
      <p:sp>
        <p:nvSpPr>
          <p:cNvPr id="10" name="Título 9"/>
          <p:cNvSpPr>
            <a:spLocks noGrp="1"/>
          </p:cNvSpPr>
          <p:nvPr>
            <p:ph type="ctrTitle"/>
          </p:nvPr>
        </p:nvSpPr>
        <p:spPr/>
        <p:txBody>
          <a:bodyPr>
            <a:normAutofit/>
          </a:bodyPr>
          <a:lstStyle/>
          <a:p>
            <a:r>
              <a:rPr lang="es-EC" dirty="0" smtClean="0"/>
              <a:t>La ética y los problemas en la ciencia del cerebro</a:t>
            </a:r>
            <a:endParaRPr lang="es-EC" dirty="0"/>
          </a:p>
        </p:txBody>
      </p:sp>
      <p:sp>
        <p:nvSpPr>
          <p:cNvPr id="11" name="Subtítulo 10"/>
          <p:cNvSpPr>
            <a:spLocks noGrp="1"/>
          </p:cNvSpPr>
          <p:nvPr>
            <p:ph type="subTitle" idx="1"/>
          </p:nvPr>
        </p:nvSpPr>
        <p:spPr/>
        <p:txBody>
          <a:bodyPr/>
          <a:lstStyle/>
          <a:p>
            <a:r>
              <a:rPr lang="es-EC" dirty="0" smtClean="0"/>
              <a:t>Ma. Fernanda Álvarez Cárdenas, Claudia Arévalo Proaño, Ma. José </a:t>
            </a:r>
            <a:r>
              <a:rPr lang="es-EC" dirty="0" err="1" smtClean="0"/>
              <a:t>Peñaherrera</a:t>
            </a:r>
            <a:r>
              <a:rPr lang="es-EC" dirty="0" smtClean="0"/>
              <a:t> Vélez, Yolanda Dávila Pontón y Ximena Vélez-Calvo</a:t>
            </a:r>
            <a:endParaRPr lang="es-EC" dirty="0"/>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938387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28915" y="-177743"/>
            <a:ext cx="13420915" cy="7868653"/>
          </a:xfrm>
          <a:prstGeom prst="rect">
            <a:avLst/>
          </a:prstGeom>
        </p:spPr>
      </p:pic>
      <p:sp>
        <p:nvSpPr>
          <p:cNvPr id="10" name="Título 9"/>
          <p:cNvSpPr>
            <a:spLocks noGrp="1"/>
          </p:cNvSpPr>
          <p:nvPr>
            <p:ph type="ctrTitle"/>
          </p:nvPr>
        </p:nvSpPr>
        <p:spPr>
          <a:xfrm>
            <a:off x="1524000" y="2870200"/>
            <a:ext cx="9144000" cy="2387600"/>
          </a:xfrm>
        </p:spPr>
        <p:txBody>
          <a:bodyPr>
            <a:normAutofit fontScale="90000"/>
          </a:bodyPr>
          <a:lstStyle/>
          <a:p>
            <a:r>
              <a:rPr lang="es-EC" dirty="0" smtClean="0"/>
              <a:t/>
            </a:r>
            <a:br>
              <a:rPr lang="es-EC" dirty="0" smtClean="0"/>
            </a:br>
            <a:r>
              <a:rPr lang="es-EC" dirty="0"/>
              <a:t/>
            </a:r>
            <a:br>
              <a:rPr lang="es-EC" dirty="0"/>
            </a:br>
            <a:endParaRPr lang="es-EC" dirty="0"/>
          </a:p>
        </p:txBody>
      </p:sp>
      <p:sp>
        <p:nvSpPr>
          <p:cNvPr id="3" name="Subtítulo 2"/>
          <p:cNvSpPr>
            <a:spLocks noGrp="1"/>
          </p:cNvSpPr>
          <p:nvPr>
            <p:ph type="subTitle" idx="1"/>
          </p:nvPr>
        </p:nvSpPr>
        <p:spPr/>
        <p:txBody>
          <a:bodyPr/>
          <a:lstStyle/>
          <a:p>
            <a:endParaRPr lang="es-EC" dirty="0"/>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Diagrama 3"/>
          <p:cNvGraphicFramePr/>
          <p:nvPr>
            <p:extLst>
              <p:ext uri="{D42A27DB-BD31-4B8C-83A1-F6EECF244321}">
                <p14:modId xmlns:p14="http://schemas.microsoft.com/office/powerpoint/2010/main" val="1652380958"/>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97860409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28915" y="-177743"/>
            <a:ext cx="13988716" cy="7868653"/>
          </a:xfrm>
          <a:prstGeom prst="rect">
            <a:avLst/>
          </a:prstGeom>
        </p:spPr>
      </p:pic>
      <p:sp>
        <p:nvSpPr>
          <p:cNvPr id="10" name="Título 9"/>
          <p:cNvSpPr>
            <a:spLocks noGrp="1"/>
          </p:cNvSpPr>
          <p:nvPr>
            <p:ph type="ctrTitle"/>
          </p:nvPr>
        </p:nvSpPr>
        <p:spPr>
          <a:xfrm>
            <a:off x="1524000" y="2870200"/>
            <a:ext cx="9144000" cy="2387600"/>
          </a:xfrm>
        </p:spPr>
        <p:txBody>
          <a:bodyPr>
            <a:normAutofit fontScale="90000"/>
          </a:bodyPr>
          <a:lstStyle/>
          <a:p>
            <a:r>
              <a:rPr lang="es-EC" dirty="0" smtClean="0"/>
              <a:t/>
            </a:r>
            <a:br>
              <a:rPr lang="es-EC" dirty="0" smtClean="0"/>
            </a:br>
            <a:r>
              <a:rPr lang="es-EC" dirty="0"/>
              <a:t/>
            </a:r>
            <a:br>
              <a:rPr lang="es-EC" dirty="0"/>
            </a:br>
            <a:endParaRPr lang="es-EC" dirty="0"/>
          </a:p>
        </p:txBody>
      </p:sp>
      <p:sp>
        <p:nvSpPr>
          <p:cNvPr id="3" name="Subtítulo 2"/>
          <p:cNvSpPr>
            <a:spLocks noGrp="1"/>
          </p:cNvSpPr>
          <p:nvPr>
            <p:ph type="subTitle" idx="1"/>
          </p:nvPr>
        </p:nvSpPr>
        <p:spPr>
          <a:xfrm>
            <a:off x="1005386" y="48795"/>
            <a:ext cx="9144000" cy="1655762"/>
          </a:xfrm>
        </p:spPr>
        <p:txBody>
          <a:bodyPr/>
          <a:lstStyle/>
          <a:p>
            <a:r>
              <a:rPr lang="es-EC" dirty="0" smtClean="0"/>
              <a:t>Las cuestiones anteriores permiten plantearnos </a:t>
            </a:r>
            <a:r>
              <a:rPr lang="es-EC" dirty="0"/>
              <a:t>tres enfoques metodológicos </a:t>
            </a:r>
            <a:r>
              <a:rPr lang="es-EC" dirty="0" smtClean="0"/>
              <a:t>diferentes: </a:t>
            </a:r>
            <a:endParaRPr lang="es-EC" dirty="0"/>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2150680013"/>
              </p:ext>
            </p:extLst>
          </p:nvPr>
        </p:nvGraphicFramePr>
        <p:xfrm>
          <a:off x="505531" y="859809"/>
          <a:ext cx="9311331" cy="6100931"/>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70666666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03158" y="-332289"/>
            <a:ext cx="13395158" cy="7868653"/>
          </a:xfrm>
          <a:prstGeom prst="rect">
            <a:avLst/>
          </a:prstGeom>
        </p:spPr>
      </p:pic>
      <p:sp>
        <p:nvSpPr>
          <p:cNvPr id="10" name="Título 9"/>
          <p:cNvSpPr>
            <a:spLocks noGrp="1"/>
          </p:cNvSpPr>
          <p:nvPr>
            <p:ph type="title"/>
          </p:nvPr>
        </p:nvSpPr>
        <p:spPr/>
        <p:txBody>
          <a:bodyPr>
            <a:normAutofit/>
          </a:bodyPr>
          <a:lstStyle/>
          <a:p>
            <a:r>
              <a:rPr lang="es-EC" dirty="0" smtClean="0"/>
              <a:t>Temas</a:t>
            </a:r>
            <a:endParaRPr lang="es-EC" dirty="0"/>
          </a:p>
        </p:txBody>
      </p:sp>
      <p:sp>
        <p:nvSpPr>
          <p:cNvPr id="2" name="Marcador de contenido 1"/>
          <p:cNvSpPr>
            <a:spLocks noGrp="1"/>
          </p:cNvSpPr>
          <p:nvPr>
            <p:ph idx="1"/>
          </p:nvPr>
        </p:nvSpPr>
        <p:spPr/>
        <p:txBody>
          <a:bodyPr/>
          <a:lstStyle/>
          <a:p>
            <a:pPr marL="0" indent="0">
              <a:buNone/>
            </a:pPr>
            <a:r>
              <a:rPr lang="es-EC" dirty="0" smtClean="0"/>
              <a:t>1. La </a:t>
            </a:r>
            <a:r>
              <a:rPr lang="es-EC" dirty="0" err="1"/>
              <a:t>neuroética</a:t>
            </a:r>
            <a:r>
              <a:rPr lang="es-EC" dirty="0"/>
              <a:t> </a:t>
            </a:r>
            <a:r>
              <a:rPr lang="es-EC" dirty="0" smtClean="0"/>
              <a:t>¿es la respuesta </a:t>
            </a:r>
            <a:r>
              <a:rPr lang="es-EC" dirty="0"/>
              <a:t>a los problemas éticos de la neurociencia y </a:t>
            </a:r>
            <a:r>
              <a:rPr lang="es-EC" dirty="0" err="1"/>
              <a:t>neurotecnología</a:t>
            </a:r>
            <a:r>
              <a:rPr lang="es-EC" dirty="0"/>
              <a:t>?</a:t>
            </a:r>
          </a:p>
          <a:p>
            <a:pPr marL="0" indent="0">
              <a:buNone/>
            </a:pPr>
            <a:r>
              <a:rPr lang="es-EC" dirty="0" smtClean="0"/>
              <a:t>2. De </a:t>
            </a:r>
            <a:r>
              <a:rPr lang="es-EC" dirty="0"/>
              <a:t>como ha evolucionado la </a:t>
            </a:r>
            <a:r>
              <a:rPr lang="es-EC" dirty="0" err="1" smtClean="0"/>
              <a:t>neuroética</a:t>
            </a:r>
            <a:r>
              <a:rPr lang="es-EC" dirty="0" smtClean="0"/>
              <a:t>: </a:t>
            </a:r>
            <a:r>
              <a:rPr lang="es-EC" dirty="0"/>
              <a:t>1. Evolución histórica  y discusiones </a:t>
            </a:r>
            <a:r>
              <a:rPr lang="es-EC" dirty="0" smtClean="0"/>
              <a:t>de la implicación </a:t>
            </a:r>
            <a:r>
              <a:rPr lang="es-EC" dirty="0"/>
              <a:t>de la </a:t>
            </a:r>
            <a:r>
              <a:rPr lang="es-EC" dirty="0" err="1"/>
              <a:t>neuroética</a:t>
            </a:r>
            <a:r>
              <a:rPr lang="es-EC" dirty="0"/>
              <a:t> 2. Áreas claves </a:t>
            </a:r>
            <a:r>
              <a:rPr lang="es-EC" dirty="0" smtClean="0"/>
              <a:t>núcleo </a:t>
            </a:r>
            <a:r>
              <a:rPr lang="es-EC" dirty="0"/>
              <a:t>de la </a:t>
            </a:r>
            <a:r>
              <a:rPr lang="es-EC" dirty="0" err="1"/>
              <a:t>neuroética</a:t>
            </a:r>
            <a:endParaRPr lang="es-EC" dirty="0"/>
          </a:p>
          <a:p>
            <a:pPr marL="0" indent="0">
              <a:buNone/>
            </a:pPr>
            <a:r>
              <a:rPr lang="es-EC" dirty="0" smtClean="0"/>
              <a:t>3. Discusión </a:t>
            </a:r>
            <a:r>
              <a:rPr lang="es-EC" dirty="0"/>
              <a:t>sobre la metodología y pragmática de la </a:t>
            </a:r>
            <a:r>
              <a:rPr lang="es-EC" dirty="0" smtClean="0"/>
              <a:t>neuroética y sobre el futuro de esta ciencia </a:t>
            </a:r>
          </a:p>
          <a:p>
            <a:pPr marL="0" indent="0">
              <a:buNone/>
            </a:pPr>
            <a:r>
              <a:rPr lang="es-EC" dirty="0" smtClean="0"/>
              <a:t>4. El </a:t>
            </a:r>
            <a:r>
              <a:rPr lang="es-EC" dirty="0"/>
              <a:t>futuro de la </a:t>
            </a:r>
            <a:r>
              <a:rPr lang="es-EC" dirty="0" smtClean="0"/>
              <a:t>neuroética</a:t>
            </a:r>
            <a:endParaRPr lang="es-EC" dirty="0"/>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Resultado de imagen para check">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469652" y="1294717"/>
            <a:ext cx="1367566" cy="136756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Resultado de imagen para check">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663625" y="2564317"/>
            <a:ext cx="1367566" cy="13675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Resultado de imagen para check">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834122" y="3602037"/>
            <a:ext cx="1367566" cy="136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5228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28915" y="-177743"/>
            <a:ext cx="13988716" cy="7868653"/>
          </a:xfrm>
          <a:prstGeom prst="rect">
            <a:avLst/>
          </a:prstGeom>
        </p:spPr>
      </p:pic>
      <p:sp>
        <p:nvSpPr>
          <p:cNvPr id="10" name="Título 9"/>
          <p:cNvSpPr>
            <a:spLocks noGrp="1"/>
          </p:cNvSpPr>
          <p:nvPr>
            <p:ph type="ctrTitle"/>
          </p:nvPr>
        </p:nvSpPr>
        <p:spPr>
          <a:xfrm>
            <a:off x="1524000" y="2870200"/>
            <a:ext cx="9144000" cy="2387600"/>
          </a:xfrm>
        </p:spPr>
        <p:txBody>
          <a:bodyPr>
            <a:normAutofit/>
          </a:bodyPr>
          <a:lstStyle/>
          <a:p>
            <a:r>
              <a:rPr lang="es-EC" dirty="0" smtClean="0"/>
              <a:t>4. El </a:t>
            </a:r>
            <a:r>
              <a:rPr lang="es-EC" dirty="0"/>
              <a:t>futuro de la neuroética</a:t>
            </a:r>
          </a:p>
        </p:txBody>
      </p:sp>
      <p:sp>
        <p:nvSpPr>
          <p:cNvPr id="3" name="Subtítulo 2"/>
          <p:cNvSpPr>
            <a:spLocks noGrp="1"/>
          </p:cNvSpPr>
          <p:nvPr>
            <p:ph type="subTitle" idx="1"/>
          </p:nvPr>
        </p:nvSpPr>
        <p:spPr>
          <a:xfrm>
            <a:off x="1741125" y="1214438"/>
            <a:ext cx="9144000" cy="1655762"/>
          </a:xfrm>
        </p:spPr>
        <p:txBody>
          <a:bodyPr/>
          <a:lstStyle/>
          <a:p>
            <a:endParaRPr lang="es-EC" dirty="0"/>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93794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796716" y="-95856"/>
            <a:ext cx="13988716" cy="7868653"/>
          </a:xfrm>
          <a:prstGeom prst="rect">
            <a:avLst/>
          </a:prstGeom>
        </p:spPr>
      </p:pic>
      <p:sp>
        <p:nvSpPr>
          <p:cNvPr id="10" name="Título 9"/>
          <p:cNvSpPr>
            <a:spLocks noGrp="1"/>
          </p:cNvSpPr>
          <p:nvPr>
            <p:ph type="ctrTitle"/>
          </p:nvPr>
        </p:nvSpPr>
        <p:spPr>
          <a:xfrm>
            <a:off x="1524000" y="2870200"/>
            <a:ext cx="9144000" cy="2387600"/>
          </a:xfrm>
        </p:spPr>
        <p:txBody>
          <a:bodyPr>
            <a:normAutofit fontScale="90000"/>
          </a:bodyPr>
          <a:lstStyle/>
          <a:p>
            <a:r>
              <a:rPr lang="es-EC" dirty="0" smtClean="0"/>
              <a:t/>
            </a:r>
            <a:br>
              <a:rPr lang="es-EC" dirty="0" smtClean="0"/>
            </a:br>
            <a:r>
              <a:rPr lang="es-EC" dirty="0"/>
              <a:t/>
            </a:r>
            <a:br>
              <a:rPr lang="es-EC" dirty="0"/>
            </a:br>
            <a:endParaRPr lang="es-EC" dirty="0"/>
          </a:p>
        </p:txBody>
      </p:sp>
      <p:sp>
        <p:nvSpPr>
          <p:cNvPr id="3" name="Subtítulo 2"/>
          <p:cNvSpPr>
            <a:spLocks noGrp="1"/>
          </p:cNvSpPr>
          <p:nvPr>
            <p:ph type="subTitle" idx="1"/>
          </p:nvPr>
        </p:nvSpPr>
        <p:spPr/>
        <p:txBody>
          <a:bodyPr/>
          <a:lstStyle/>
          <a:p>
            <a:endParaRPr lang="es-EC" dirty="0"/>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1125" y="5257800"/>
            <a:ext cx="2613749" cy="1759254"/>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 name="Diagrama 1"/>
          <p:cNvGraphicFramePr/>
          <p:nvPr>
            <p:extLst>
              <p:ext uri="{D42A27DB-BD31-4B8C-83A1-F6EECF244321}">
                <p14:modId xmlns:p14="http://schemas.microsoft.com/office/powerpoint/2010/main" val="3906967937"/>
              </p:ext>
            </p:extLst>
          </p:nvPr>
        </p:nvGraphicFramePr>
        <p:xfrm>
          <a:off x="912882" y="994726"/>
          <a:ext cx="9595893" cy="602232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16905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796716" y="-95856"/>
            <a:ext cx="13988716" cy="7868653"/>
          </a:xfrm>
          <a:prstGeom prst="rect">
            <a:avLst/>
          </a:prstGeom>
        </p:spPr>
      </p:pic>
      <p:sp>
        <p:nvSpPr>
          <p:cNvPr id="10" name="Título 9"/>
          <p:cNvSpPr>
            <a:spLocks noGrp="1"/>
          </p:cNvSpPr>
          <p:nvPr>
            <p:ph type="ctrTitle"/>
          </p:nvPr>
        </p:nvSpPr>
        <p:spPr>
          <a:xfrm>
            <a:off x="1524000" y="2870200"/>
            <a:ext cx="9144000" cy="2387600"/>
          </a:xfrm>
        </p:spPr>
        <p:txBody>
          <a:bodyPr>
            <a:normAutofit fontScale="90000"/>
          </a:bodyPr>
          <a:lstStyle/>
          <a:p>
            <a:r>
              <a:rPr lang="es-EC" dirty="0" smtClean="0"/>
              <a:t/>
            </a:r>
            <a:br>
              <a:rPr lang="es-EC" dirty="0" smtClean="0"/>
            </a:br>
            <a:r>
              <a:rPr lang="es-EC" dirty="0"/>
              <a:t/>
            </a:r>
            <a:br>
              <a:rPr lang="es-EC" dirty="0"/>
            </a:br>
            <a:endParaRPr lang="es-EC" dirty="0"/>
          </a:p>
        </p:txBody>
      </p:sp>
      <p:sp>
        <p:nvSpPr>
          <p:cNvPr id="3" name="Subtítulo 2"/>
          <p:cNvSpPr>
            <a:spLocks noGrp="1"/>
          </p:cNvSpPr>
          <p:nvPr>
            <p:ph type="subTitle" idx="1"/>
          </p:nvPr>
        </p:nvSpPr>
        <p:spPr/>
        <p:txBody>
          <a:bodyPr>
            <a:normAutofit/>
          </a:bodyPr>
          <a:lstStyle/>
          <a:p>
            <a:r>
              <a:rPr lang="es-EC" sz="4000" dirty="0" smtClean="0"/>
              <a:t>¡Muchas Gracias!</a:t>
            </a:r>
            <a:endParaRPr lang="es-EC" sz="4000" dirty="0"/>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361125" y="5257800"/>
            <a:ext cx="2613749" cy="175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29144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3"/>
          <a:srcRect l="46042" t="16918" r="26331" b="6788"/>
          <a:stretch/>
        </p:blipFill>
        <p:spPr>
          <a:xfrm>
            <a:off x="3657599" y="297884"/>
            <a:ext cx="4225159" cy="6560116"/>
          </a:xfrm>
          <a:prstGeom prst="rect">
            <a:avLst/>
          </a:prstGeom>
        </p:spPr>
      </p:pic>
    </p:spTree>
    <p:extLst>
      <p:ext uri="{BB962C8B-B14F-4D97-AF65-F5344CB8AC3E}">
        <p14:creationId xmlns:p14="http://schemas.microsoft.com/office/powerpoint/2010/main" val="1107693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03158" y="-332289"/>
            <a:ext cx="13395158" cy="7868653"/>
          </a:xfrm>
          <a:prstGeom prst="rect">
            <a:avLst/>
          </a:prstGeom>
        </p:spPr>
      </p:pic>
      <p:sp>
        <p:nvSpPr>
          <p:cNvPr id="10" name="Título 9"/>
          <p:cNvSpPr>
            <a:spLocks noGrp="1"/>
          </p:cNvSpPr>
          <p:nvPr>
            <p:ph type="ctrTitle"/>
          </p:nvPr>
        </p:nvSpPr>
        <p:spPr/>
        <p:txBody>
          <a:bodyPr>
            <a:normAutofit/>
          </a:bodyPr>
          <a:lstStyle/>
          <a:p>
            <a:r>
              <a:rPr lang="es-EC" dirty="0" smtClean="0"/>
              <a:t>Tendencia </a:t>
            </a:r>
            <a:r>
              <a:rPr lang="es-EC" dirty="0" err="1" smtClean="0"/>
              <a:t>neurologizante</a:t>
            </a:r>
            <a:endParaRPr lang="es-EC" dirty="0"/>
          </a:p>
        </p:txBody>
      </p:sp>
      <p:sp>
        <p:nvSpPr>
          <p:cNvPr id="11" name="Subtítulo 10"/>
          <p:cNvSpPr>
            <a:spLocks noGrp="1"/>
          </p:cNvSpPr>
          <p:nvPr>
            <p:ph type="subTitle" idx="1"/>
          </p:nvPr>
        </p:nvSpPr>
        <p:spPr/>
        <p:txBody>
          <a:bodyPr/>
          <a:lstStyle/>
          <a:p>
            <a:endParaRPr lang="es-EC" dirty="0"/>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64548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03158" y="-332289"/>
            <a:ext cx="13395158" cy="7868653"/>
          </a:xfrm>
          <a:prstGeom prst="rect">
            <a:avLst/>
          </a:prstGeom>
        </p:spPr>
      </p:pic>
      <p:sp>
        <p:nvSpPr>
          <p:cNvPr id="10" name="Título 9"/>
          <p:cNvSpPr>
            <a:spLocks noGrp="1"/>
          </p:cNvSpPr>
          <p:nvPr>
            <p:ph type="ctrTitle"/>
          </p:nvPr>
        </p:nvSpPr>
        <p:spPr/>
        <p:txBody>
          <a:bodyPr>
            <a:normAutofit/>
          </a:bodyPr>
          <a:lstStyle/>
          <a:p>
            <a:r>
              <a:rPr lang="es-EC" dirty="0" smtClean="0"/>
              <a:t>Tendencia </a:t>
            </a:r>
            <a:r>
              <a:rPr lang="es-EC" dirty="0" err="1" smtClean="0"/>
              <a:t>neurologizante</a:t>
            </a:r>
            <a:endParaRPr lang="es-EC" dirty="0"/>
          </a:p>
        </p:txBody>
      </p:sp>
      <p:sp>
        <p:nvSpPr>
          <p:cNvPr id="11" name="Subtítulo 10"/>
          <p:cNvSpPr>
            <a:spLocks noGrp="1"/>
          </p:cNvSpPr>
          <p:nvPr>
            <p:ph type="subTitle" idx="1"/>
          </p:nvPr>
        </p:nvSpPr>
        <p:spPr/>
        <p:txBody>
          <a:bodyPr/>
          <a:lstStyle/>
          <a:p>
            <a:endParaRPr lang="es-EC" dirty="0"/>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pic>
        <p:nvPicPr>
          <p:cNvPr id="6" name="Imagen 5"/>
          <p:cNvPicPr>
            <a:picLocks noChangeAspect="1"/>
          </p:cNvPicPr>
          <p:nvPr/>
        </p:nvPicPr>
        <p:blipFill rotWithShape="1">
          <a:blip r:embed="rId6"/>
          <a:srcRect l="3633" t="20367" r="35298" b="18427"/>
          <a:stretch/>
        </p:blipFill>
        <p:spPr>
          <a:xfrm>
            <a:off x="1547094" y="118241"/>
            <a:ext cx="9120906" cy="5139559"/>
          </a:xfrm>
          <a:prstGeom prst="rect">
            <a:avLst/>
          </a:prstGeom>
        </p:spPr>
      </p:pic>
    </p:spTree>
    <p:extLst>
      <p:ext uri="{BB962C8B-B14F-4D97-AF65-F5344CB8AC3E}">
        <p14:creationId xmlns:p14="http://schemas.microsoft.com/office/powerpoint/2010/main" val="24200107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03158" y="-332289"/>
            <a:ext cx="13395158" cy="7868653"/>
          </a:xfrm>
          <a:prstGeom prst="rect">
            <a:avLst/>
          </a:prstGeom>
        </p:spPr>
      </p:pic>
      <p:sp>
        <p:nvSpPr>
          <p:cNvPr id="10" name="Título 9"/>
          <p:cNvSpPr>
            <a:spLocks noGrp="1"/>
          </p:cNvSpPr>
          <p:nvPr>
            <p:ph type="ctrTitle"/>
          </p:nvPr>
        </p:nvSpPr>
        <p:spPr>
          <a:xfrm>
            <a:off x="1530918" y="2527870"/>
            <a:ext cx="9144000" cy="2387600"/>
          </a:xfrm>
        </p:spPr>
        <p:txBody>
          <a:bodyPr>
            <a:noAutofit/>
          </a:bodyPr>
          <a:lstStyle/>
          <a:p>
            <a:r>
              <a:rPr lang="es-EC" sz="3600" dirty="0" smtClean="0"/>
              <a:t>«</a:t>
            </a:r>
            <a:r>
              <a:rPr lang="es-EC" sz="3600" dirty="0"/>
              <a:t>Solíamos pensar que</a:t>
            </a:r>
            <a:br>
              <a:rPr lang="es-EC" sz="3600" dirty="0"/>
            </a:br>
            <a:r>
              <a:rPr lang="es-EC" sz="3600" dirty="0"/>
              <a:t>nuestro destino estaba en las estrellas. Ahora sabemos, en gran</a:t>
            </a:r>
            <a:br>
              <a:rPr lang="es-EC" sz="3600" dirty="0"/>
            </a:br>
            <a:r>
              <a:rPr lang="es-EC" sz="3600" dirty="0"/>
              <a:t>medida, que nuestro destino está en nuestros genes»</a:t>
            </a:r>
          </a:p>
        </p:txBody>
      </p:sp>
      <p:sp>
        <p:nvSpPr>
          <p:cNvPr id="11" name="Subtítulo 10"/>
          <p:cNvSpPr>
            <a:spLocks noGrp="1"/>
          </p:cNvSpPr>
          <p:nvPr>
            <p:ph type="subTitle" idx="1"/>
          </p:nvPr>
        </p:nvSpPr>
        <p:spPr/>
        <p:txBody>
          <a:bodyPr/>
          <a:lstStyle/>
          <a:p>
            <a:endParaRPr lang="es-EC" dirty="0"/>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76687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03158" y="-332289"/>
            <a:ext cx="13395158" cy="7868653"/>
          </a:xfrm>
          <a:prstGeom prst="rect">
            <a:avLst/>
          </a:prstGeom>
        </p:spPr>
      </p:pic>
      <p:sp>
        <p:nvSpPr>
          <p:cNvPr id="10" name="Título 9"/>
          <p:cNvSpPr>
            <a:spLocks noGrp="1"/>
          </p:cNvSpPr>
          <p:nvPr>
            <p:ph type="title"/>
          </p:nvPr>
        </p:nvSpPr>
        <p:spPr/>
        <p:txBody>
          <a:bodyPr>
            <a:normAutofit/>
          </a:bodyPr>
          <a:lstStyle/>
          <a:p>
            <a:r>
              <a:rPr lang="es-EC" dirty="0" smtClean="0"/>
              <a:t>Temas</a:t>
            </a:r>
            <a:endParaRPr lang="es-EC" dirty="0"/>
          </a:p>
        </p:txBody>
      </p:sp>
      <p:sp>
        <p:nvSpPr>
          <p:cNvPr id="2" name="Marcador de contenido 1"/>
          <p:cNvSpPr>
            <a:spLocks noGrp="1"/>
          </p:cNvSpPr>
          <p:nvPr>
            <p:ph idx="1"/>
          </p:nvPr>
        </p:nvSpPr>
        <p:spPr/>
        <p:txBody>
          <a:bodyPr/>
          <a:lstStyle/>
          <a:p>
            <a:pPr marL="0" indent="0">
              <a:buNone/>
            </a:pPr>
            <a:r>
              <a:rPr lang="es-EC" dirty="0" smtClean="0"/>
              <a:t>1. La </a:t>
            </a:r>
            <a:r>
              <a:rPr lang="es-EC" dirty="0" err="1"/>
              <a:t>neuroética</a:t>
            </a:r>
            <a:r>
              <a:rPr lang="es-EC" dirty="0"/>
              <a:t> </a:t>
            </a:r>
            <a:r>
              <a:rPr lang="es-EC" dirty="0" smtClean="0"/>
              <a:t>¿es la respuesta </a:t>
            </a:r>
            <a:r>
              <a:rPr lang="es-EC" dirty="0"/>
              <a:t>a los problemas éticos de la neurociencia y </a:t>
            </a:r>
            <a:r>
              <a:rPr lang="es-EC" dirty="0" err="1"/>
              <a:t>neurotecnología</a:t>
            </a:r>
            <a:r>
              <a:rPr lang="es-EC" dirty="0"/>
              <a:t>?</a:t>
            </a:r>
          </a:p>
          <a:p>
            <a:pPr marL="0" indent="0">
              <a:buNone/>
            </a:pPr>
            <a:r>
              <a:rPr lang="es-EC" dirty="0" smtClean="0"/>
              <a:t>2. De </a:t>
            </a:r>
            <a:r>
              <a:rPr lang="es-EC" dirty="0"/>
              <a:t>como ha evolucionado la </a:t>
            </a:r>
            <a:r>
              <a:rPr lang="es-EC" dirty="0" err="1" smtClean="0"/>
              <a:t>neuroética</a:t>
            </a:r>
            <a:r>
              <a:rPr lang="es-EC" dirty="0" smtClean="0"/>
              <a:t>: </a:t>
            </a:r>
            <a:r>
              <a:rPr lang="es-EC" dirty="0"/>
              <a:t>1. Evolución histórica  y discusiones </a:t>
            </a:r>
            <a:r>
              <a:rPr lang="es-EC" dirty="0" smtClean="0"/>
              <a:t>de la implicación </a:t>
            </a:r>
            <a:r>
              <a:rPr lang="es-EC" dirty="0"/>
              <a:t>de la </a:t>
            </a:r>
            <a:r>
              <a:rPr lang="es-EC" dirty="0" err="1"/>
              <a:t>neuroética</a:t>
            </a:r>
            <a:r>
              <a:rPr lang="es-EC" dirty="0"/>
              <a:t> 2. Áreas claves </a:t>
            </a:r>
            <a:r>
              <a:rPr lang="es-EC" dirty="0" smtClean="0"/>
              <a:t>núcleo </a:t>
            </a:r>
            <a:r>
              <a:rPr lang="es-EC" dirty="0"/>
              <a:t>de la </a:t>
            </a:r>
            <a:r>
              <a:rPr lang="es-EC" dirty="0" err="1"/>
              <a:t>neuroética</a:t>
            </a:r>
            <a:endParaRPr lang="es-EC" dirty="0"/>
          </a:p>
          <a:p>
            <a:pPr marL="0" indent="0">
              <a:buNone/>
            </a:pPr>
            <a:r>
              <a:rPr lang="es-EC" dirty="0" smtClean="0"/>
              <a:t>3. Discusión </a:t>
            </a:r>
            <a:r>
              <a:rPr lang="es-EC" dirty="0"/>
              <a:t>sobre la metodología y pragmática de la </a:t>
            </a:r>
            <a:r>
              <a:rPr lang="es-EC" dirty="0" smtClean="0"/>
              <a:t>neuroética y sobre el futuro de esta ciencia </a:t>
            </a:r>
          </a:p>
          <a:p>
            <a:pPr marL="0" indent="0">
              <a:buNone/>
            </a:pPr>
            <a:r>
              <a:rPr lang="es-EC" dirty="0" smtClean="0"/>
              <a:t>4. El </a:t>
            </a:r>
            <a:r>
              <a:rPr lang="es-EC" dirty="0"/>
              <a:t>futuro de la </a:t>
            </a:r>
            <a:r>
              <a:rPr lang="es-EC" dirty="0" smtClean="0"/>
              <a:t>neuroética</a:t>
            </a:r>
            <a:endParaRPr lang="es-EC" dirty="0"/>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407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03158" y="-332289"/>
            <a:ext cx="13395158" cy="7868653"/>
          </a:xfrm>
          <a:prstGeom prst="rect">
            <a:avLst/>
          </a:prstGeom>
        </p:spPr>
      </p:pic>
      <p:sp>
        <p:nvSpPr>
          <p:cNvPr id="10" name="Título 9"/>
          <p:cNvSpPr>
            <a:spLocks noGrp="1"/>
          </p:cNvSpPr>
          <p:nvPr>
            <p:ph type="ctrTitle"/>
          </p:nvPr>
        </p:nvSpPr>
        <p:spPr/>
        <p:txBody>
          <a:bodyPr>
            <a:normAutofit fontScale="90000"/>
          </a:bodyPr>
          <a:lstStyle/>
          <a:p>
            <a:r>
              <a:rPr lang="es-EC" dirty="0" smtClean="0"/>
              <a:t/>
            </a:r>
            <a:br>
              <a:rPr lang="es-EC" dirty="0" smtClean="0"/>
            </a:br>
            <a:r>
              <a:rPr lang="es-EC" dirty="0"/>
              <a:t/>
            </a:r>
            <a:br>
              <a:rPr lang="es-EC" dirty="0"/>
            </a:br>
            <a:r>
              <a:rPr lang="es-EC" dirty="0" smtClean="0"/>
              <a:t>1. La </a:t>
            </a:r>
            <a:r>
              <a:rPr lang="es-EC" dirty="0" err="1" smtClean="0"/>
              <a:t>neuroética</a:t>
            </a:r>
            <a:r>
              <a:rPr lang="es-EC" dirty="0" smtClean="0"/>
              <a:t> ¿es la respuesta a los problemas éticos de la neurociencia y </a:t>
            </a:r>
            <a:r>
              <a:rPr lang="es-EC" dirty="0" err="1" smtClean="0"/>
              <a:t>neurotecnología</a:t>
            </a:r>
            <a:r>
              <a:rPr lang="es-EC" dirty="0" smtClean="0"/>
              <a:t>?</a:t>
            </a:r>
            <a:endParaRPr lang="es-EC" dirty="0"/>
          </a:p>
        </p:txBody>
      </p:sp>
      <p:sp>
        <p:nvSpPr>
          <p:cNvPr id="3" name="Subtítulo 2"/>
          <p:cNvSpPr>
            <a:spLocks noGrp="1"/>
          </p:cNvSpPr>
          <p:nvPr>
            <p:ph type="subTitle" idx="1"/>
          </p:nvPr>
        </p:nvSpPr>
        <p:spPr/>
        <p:txBody>
          <a:bodyPr/>
          <a:lstStyle/>
          <a:p>
            <a:endParaRPr lang="es-EC"/>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17836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n 6"/>
          <p:cNvPicPr>
            <a:picLocks noChangeAspect="1"/>
          </p:cNvPicPr>
          <p:nvPr/>
        </p:nvPicPr>
        <p:blipFill>
          <a:blip r:embed="rId3">
            <a:lum bright="70000" contrast="-70000"/>
            <a:extLst>
              <a:ext uri="{28A0092B-C50C-407E-A947-70E740481C1C}">
                <a14:useLocalDpi xmlns:a14="http://schemas.microsoft.com/office/drawing/2010/main" val="0"/>
              </a:ext>
            </a:extLst>
          </a:blip>
          <a:stretch>
            <a:fillRect/>
          </a:stretch>
        </p:blipFill>
        <p:spPr>
          <a:xfrm>
            <a:off x="-1203158" y="-332289"/>
            <a:ext cx="13395158" cy="7868653"/>
          </a:xfrm>
          <a:prstGeom prst="rect">
            <a:avLst/>
          </a:prstGeom>
        </p:spPr>
      </p:pic>
      <p:sp>
        <p:nvSpPr>
          <p:cNvPr id="10" name="Título 9"/>
          <p:cNvSpPr>
            <a:spLocks noGrp="1"/>
          </p:cNvSpPr>
          <p:nvPr>
            <p:ph type="ctrTitle"/>
          </p:nvPr>
        </p:nvSpPr>
        <p:spPr/>
        <p:txBody>
          <a:bodyPr>
            <a:noAutofit/>
          </a:bodyPr>
          <a:lstStyle/>
          <a:p>
            <a:r>
              <a:rPr lang="es-EC" sz="3200" dirty="0" smtClean="0"/>
              <a:t/>
            </a:r>
            <a:br>
              <a:rPr lang="es-EC" sz="3200" dirty="0" smtClean="0"/>
            </a:br>
            <a:r>
              <a:rPr lang="es-EC" sz="3200" dirty="0"/>
              <a:t/>
            </a:r>
            <a:br>
              <a:rPr lang="es-EC" sz="3200" dirty="0"/>
            </a:br>
            <a:r>
              <a:rPr lang="es-EC" sz="3200" dirty="0"/>
              <a:t>Esta ciencia busca la base neurológica del comportamiento moral, </a:t>
            </a:r>
            <a:r>
              <a:rPr lang="es-EC" sz="3200" dirty="0" smtClean="0"/>
              <a:t>aunque </a:t>
            </a:r>
            <a:r>
              <a:rPr lang="es-EC" sz="3200" dirty="0"/>
              <a:t>la mayoría de los trabajos tratan sobre las consecuencias éticas, sociales y legales del conocimiento </a:t>
            </a:r>
            <a:r>
              <a:rPr lang="es-EC" sz="3200" dirty="0" err="1"/>
              <a:t>neurocientífico</a:t>
            </a:r>
            <a:r>
              <a:rPr lang="es-EC" sz="3200" dirty="0"/>
              <a:t> y sus aplicaciones</a:t>
            </a:r>
          </a:p>
        </p:txBody>
      </p:sp>
      <p:sp>
        <p:nvSpPr>
          <p:cNvPr id="3" name="Subtítulo 2"/>
          <p:cNvSpPr>
            <a:spLocks noGrp="1"/>
          </p:cNvSpPr>
          <p:nvPr>
            <p:ph type="subTitle" idx="1"/>
          </p:nvPr>
        </p:nvSpPr>
        <p:spPr/>
        <p:txBody>
          <a:bodyPr/>
          <a:lstStyle/>
          <a:p>
            <a:endParaRPr lang="es-EC"/>
          </a:p>
        </p:txBody>
      </p:sp>
      <p:pic>
        <p:nvPicPr>
          <p:cNvPr id="1026" name="Picture 2" descr="Resultado de imagen para congreso bioética uda 2018">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78251" y="5201486"/>
            <a:ext cx="2613749" cy="17592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926298"/>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4161</TotalTime>
  <Words>3681</Words>
  <Application>Microsoft Office PowerPoint</Application>
  <PresentationFormat>Panorámica</PresentationFormat>
  <Paragraphs>264</Paragraphs>
  <Slides>25</Slides>
  <Notes>23</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25</vt:i4>
      </vt:variant>
    </vt:vector>
  </HeadingPairs>
  <TitlesOfParts>
    <vt:vector size="29" baseType="lpstr">
      <vt:lpstr>Arial</vt:lpstr>
      <vt:lpstr>Calibri</vt:lpstr>
      <vt:lpstr>Calibri Light</vt:lpstr>
      <vt:lpstr>Tema de Office</vt:lpstr>
      <vt:lpstr>Presentación de PowerPoint</vt:lpstr>
      <vt:lpstr>La ética y los problemas en la ciencia del cerebro</vt:lpstr>
      <vt:lpstr>Presentación de PowerPoint</vt:lpstr>
      <vt:lpstr>Tendencia neurologizante</vt:lpstr>
      <vt:lpstr>Tendencia neurologizante</vt:lpstr>
      <vt:lpstr>«Solíamos pensar que nuestro destino estaba en las estrellas. Ahora sabemos, en gran medida, que nuestro destino está en nuestros genes»</vt:lpstr>
      <vt:lpstr>Temas</vt:lpstr>
      <vt:lpstr>  1. La neuroética ¿es la respuesta a los problemas éticos de la neurociencia y neurotecnología?</vt:lpstr>
      <vt:lpstr>  Esta ciencia busca la base neurológica del comportamiento moral, aunque la mayoría de los trabajos tratan sobre las consecuencias éticas, sociales y legales del conocimiento neurocientífico y sus aplicaciones</vt:lpstr>
      <vt:lpstr>Temas</vt:lpstr>
      <vt:lpstr>     2. De como ha evolucionado la neuroética  </vt:lpstr>
      <vt:lpstr>  2.1. Evolución histórica  y discusiones de la implicación de la neuroética </vt:lpstr>
      <vt:lpstr>Presentación de PowerPoint</vt:lpstr>
      <vt:lpstr>  2.2 Áreas claves núcleo de la neuroética</vt:lpstr>
      <vt:lpstr>  La neuroética no debe ser descrita como una subcategoría de la bioética, porque las conexiones entre el cerebro y la conducta, así como la capacidad de medir y manipular el cerebro pueden ser consideradas como un nuevo conjunto de cuestiones éticas. Adina Roskies</vt:lpstr>
      <vt:lpstr>Cuestiones éticas en cuatro áreas clave, núcleo de la neuroética</vt:lpstr>
      <vt:lpstr>Temas</vt:lpstr>
      <vt:lpstr>  3. Discusión sobre la metodología y pragmática de la neuroética y sobre el futuro de esta ciencia</vt:lpstr>
      <vt:lpstr>  </vt:lpstr>
      <vt:lpstr>  </vt:lpstr>
      <vt:lpstr>  </vt:lpstr>
      <vt:lpstr>Temas</vt:lpstr>
      <vt:lpstr>4. El futuro de la neuroética</vt:lpstr>
      <vt:lpstr>  </vt:lpstr>
      <vt:lpstr>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adm</dc:creator>
  <cp:lastModifiedBy>adm</cp:lastModifiedBy>
  <cp:revision>32</cp:revision>
  <dcterms:created xsi:type="dcterms:W3CDTF">2018-09-26T15:07:22Z</dcterms:created>
  <dcterms:modified xsi:type="dcterms:W3CDTF">2018-10-03T15:41:47Z</dcterms:modified>
</cp:coreProperties>
</file>