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343" r:id="rId2"/>
    <p:sldId id="302" r:id="rId3"/>
    <p:sldId id="304" r:id="rId4"/>
    <p:sldId id="305" r:id="rId5"/>
    <p:sldId id="306" r:id="rId6"/>
    <p:sldId id="307" r:id="rId7"/>
    <p:sldId id="308" r:id="rId8"/>
    <p:sldId id="309" r:id="rId9"/>
    <p:sldId id="310" r:id="rId10"/>
    <p:sldId id="312" r:id="rId11"/>
    <p:sldId id="341" r:id="rId12"/>
    <p:sldId id="342" r:id="rId13"/>
    <p:sldId id="316" r:id="rId14"/>
    <p:sldId id="317" r:id="rId15"/>
    <p:sldId id="318" r:id="rId16"/>
    <p:sldId id="321" r:id="rId17"/>
    <p:sldId id="320" r:id="rId18"/>
    <p:sldId id="346" r:id="rId19"/>
    <p:sldId id="345" r:id="rId20"/>
    <p:sldId id="323" r:id="rId21"/>
    <p:sldId id="324" r:id="rId22"/>
    <p:sldId id="326" r:id="rId23"/>
    <p:sldId id="327" r:id="rId24"/>
    <p:sldId id="329" r:id="rId25"/>
    <p:sldId id="330" r:id="rId26"/>
    <p:sldId id="348" r:id="rId27"/>
    <p:sldId id="331" r:id="rId28"/>
    <p:sldId id="332" r:id="rId29"/>
    <p:sldId id="333" r:id="rId30"/>
    <p:sldId id="335" r:id="rId31"/>
    <p:sldId id="350" r:id="rId32"/>
    <p:sldId id="337" r:id="rId33"/>
    <p:sldId id="338" r:id="rId34"/>
  </p:sldIdLst>
  <p:sldSz cx="24384000" cy="13716000"/>
  <p:notesSz cx="6858000" cy="9144000"/>
  <p:defaultTextStyle>
    <a:lvl1pPr algn="ctr" defTabSz="584200">
      <a:defRPr sz="5000">
        <a:latin typeface="+mn-lt"/>
        <a:ea typeface="+mn-ea"/>
        <a:cs typeface="+mn-cs"/>
        <a:sym typeface="Helvetica Light"/>
      </a:defRPr>
    </a:lvl1pPr>
    <a:lvl2pPr indent="228600" algn="ctr" defTabSz="584200">
      <a:defRPr sz="5000">
        <a:latin typeface="+mn-lt"/>
        <a:ea typeface="+mn-ea"/>
        <a:cs typeface="+mn-cs"/>
        <a:sym typeface="Helvetica Light"/>
      </a:defRPr>
    </a:lvl2pPr>
    <a:lvl3pPr indent="457200" algn="ctr" defTabSz="584200">
      <a:defRPr sz="5000">
        <a:latin typeface="+mn-lt"/>
        <a:ea typeface="+mn-ea"/>
        <a:cs typeface="+mn-cs"/>
        <a:sym typeface="Helvetica Light"/>
      </a:defRPr>
    </a:lvl3pPr>
    <a:lvl4pPr indent="685800" algn="ctr" defTabSz="584200">
      <a:defRPr sz="5000">
        <a:latin typeface="+mn-lt"/>
        <a:ea typeface="+mn-ea"/>
        <a:cs typeface="+mn-cs"/>
        <a:sym typeface="Helvetica Light"/>
      </a:defRPr>
    </a:lvl4pPr>
    <a:lvl5pPr indent="914400" algn="ctr" defTabSz="584200">
      <a:defRPr sz="5000">
        <a:latin typeface="+mn-lt"/>
        <a:ea typeface="+mn-ea"/>
        <a:cs typeface="+mn-cs"/>
        <a:sym typeface="Helvetica Light"/>
      </a:defRPr>
    </a:lvl5pPr>
    <a:lvl6pPr indent="1143000" algn="ctr" defTabSz="584200">
      <a:defRPr sz="5000">
        <a:latin typeface="+mn-lt"/>
        <a:ea typeface="+mn-ea"/>
        <a:cs typeface="+mn-cs"/>
        <a:sym typeface="Helvetica Light"/>
      </a:defRPr>
    </a:lvl6pPr>
    <a:lvl7pPr indent="1371600" algn="ctr" defTabSz="584200">
      <a:defRPr sz="5000">
        <a:latin typeface="+mn-lt"/>
        <a:ea typeface="+mn-ea"/>
        <a:cs typeface="+mn-cs"/>
        <a:sym typeface="Helvetica Light"/>
      </a:defRPr>
    </a:lvl7pPr>
    <a:lvl8pPr indent="1600200" algn="ctr" defTabSz="584200">
      <a:defRPr sz="5000">
        <a:latin typeface="+mn-lt"/>
        <a:ea typeface="+mn-ea"/>
        <a:cs typeface="+mn-cs"/>
        <a:sym typeface="Helvetica Light"/>
      </a:defRPr>
    </a:lvl8pPr>
    <a:lvl9pPr indent="1828800" algn="ctr" defTabSz="584200">
      <a:defRPr sz="5000">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4" name="Shape 9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95" name="Shape 9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46676538"/>
      </p:ext>
    </p:extLst>
  </p:cSld>
  <p:clrMap bg1="lt1" tx1="dk1" bg2="lt2" tx2="dk2" accent1="accent1" accent2="accent2" accent3="accent3" accent4="accent4" accent5="accent5" accent6="accent6" hlink="hlink" folHlink="folHlink"/>
  <p:notesStyle>
    <a:lvl1pPr defTabSz="457200">
      <a:lnSpc>
        <a:spcPct val="125000"/>
      </a:lnSpc>
      <a:defRPr sz="3200">
        <a:latin typeface="Avenir Roman"/>
        <a:ea typeface="Avenir Roman"/>
        <a:cs typeface="Avenir Roman"/>
        <a:sym typeface="Avenir Roman"/>
      </a:defRPr>
    </a:lvl1pPr>
    <a:lvl2pPr indent="228600" defTabSz="457200">
      <a:lnSpc>
        <a:spcPct val="125000"/>
      </a:lnSpc>
      <a:defRPr sz="3200">
        <a:latin typeface="Avenir Roman"/>
        <a:ea typeface="Avenir Roman"/>
        <a:cs typeface="Avenir Roman"/>
        <a:sym typeface="Avenir Roman"/>
      </a:defRPr>
    </a:lvl2pPr>
    <a:lvl3pPr indent="457200" defTabSz="457200">
      <a:lnSpc>
        <a:spcPct val="125000"/>
      </a:lnSpc>
      <a:defRPr sz="3200">
        <a:latin typeface="Avenir Roman"/>
        <a:ea typeface="Avenir Roman"/>
        <a:cs typeface="Avenir Roman"/>
        <a:sym typeface="Avenir Roman"/>
      </a:defRPr>
    </a:lvl3pPr>
    <a:lvl4pPr indent="685800" defTabSz="457200">
      <a:lnSpc>
        <a:spcPct val="125000"/>
      </a:lnSpc>
      <a:defRPr sz="3200">
        <a:latin typeface="Avenir Roman"/>
        <a:ea typeface="Avenir Roman"/>
        <a:cs typeface="Avenir Roman"/>
        <a:sym typeface="Avenir Roman"/>
      </a:defRPr>
    </a:lvl4pPr>
    <a:lvl5pPr indent="914400" defTabSz="457200">
      <a:lnSpc>
        <a:spcPct val="125000"/>
      </a:lnSpc>
      <a:defRPr sz="3200">
        <a:latin typeface="Avenir Roman"/>
        <a:ea typeface="Avenir Roman"/>
        <a:cs typeface="Avenir Roman"/>
        <a:sym typeface="Avenir Roman"/>
      </a:defRPr>
    </a:lvl5pPr>
    <a:lvl6pPr indent="1143000" defTabSz="457200">
      <a:lnSpc>
        <a:spcPct val="125000"/>
      </a:lnSpc>
      <a:defRPr sz="3200">
        <a:latin typeface="Avenir Roman"/>
        <a:ea typeface="Avenir Roman"/>
        <a:cs typeface="Avenir Roman"/>
        <a:sym typeface="Avenir Roman"/>
      </a:defRPr>
    </a:lvl6pPr>
    <a:lvl7pPr indent="1371600" defTabSz="457200">
      <a:lnSpc>
        <a:spcPct val="125000"/>
      </a:lnSpc>
      <a:defRPr sz="3200">
        <a:latin typeface="Avenir Roman"/>
        <a:ea typeface="Avenir Roman"/>
        <a:cs typeface="Avenir Roman"/>
        <a:sym typeface="Avenir Roman"/>
      </a:defRPr>
    </a:lvl7pPr>
    <a:lvl8pPr indent="1600200" defTabSz="457200">
      <a:lnSpc>
        <a:spcPct val="125000"/>
      </a:lnSpc>
      <a:defRPr sz="3200">
        <a:latin typeface="Avenir Roman"/>
        <a:ea typeface="Avenir Roman"/>
        <a:cs typeface="Avenir Roman"/>
        <a:sym typeface="Avenir Roman"/>
      </a:defRPr>
    </a:lvl8pPr>
    <a:lvl9pPr indent="1828800" defTabSz="457200">
      <a:lnSpc>
        <a:spcPct val="125000"/>
      </a:lnSpc>
      <a:defRPr sz="32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EC" dirty="0"/>
          </a:p>
        </p:txBody>
      </p:sp>
    </p:spTree>
    <p:extLst>
      <p:ext uri="{BB962C8B-B14F-4D97-AF65-F5344CB8AC3E}">
        <p14:creationId xmlns:p14="http://schemas.microsoft.com/office/powerpoint/2010/main" val="1317573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23">
    <p:spTree>
      <p:nvGrpSpPr>
        <p:cNvPr id="1" name=""/>
        <p:cNvGrpSpPr/>
        <p:nvPr/>
      </p:nvGrpSpPr>
      <p:grpSpPr>
        <a:xfrm>
          <a:off x="0" y="0"/>
          <a:ext cx="0" cy="0"/>
          <a:chOff x="0" y="0"/>
          <a:chExt cx="0" cy="0"/>
        </a:xfrm>
      </p:grpSpPr>
      <p:sp>
        <p:nvSpPr>
          <p:cNvPr id="50" name="Shape 50"/>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alphaModFix amt="75000"/>
            <a:lum/>
          </a:blip>
          <a:srcRect/>
          <a:stretch>
            <a:fillRect l="-1000" r="-1000"/>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23510385" y="12895265"/>
            <a:ext cx="540211" cy="369332"/>
          </a:xfrm>
          <a:prstGeom prst="rect">
            <a:avLst/>
          </a:prstGeom>
          <a:ln w="12700">
            <a:miter lim="400000"/>
          </a:ln>
        </p:spPr>
        <p:txBody>
          <a:bodyPr wrap="none" lIns="0" tIns="0" rIns="0" bIns="0">
            <a:spAutoFit/>
          </a:bodyPr>
          <a:lstStyle>
            <a:lvl1pPr algn="r">
              <a:defRPr sz="2400" b="1">
                <a:solidFill>
                  <a:srgbClr val="FFFFFF"/>
                </a:solidFill>
                <a:latin typeface="Source Sans Pro Semibold"/>
                <a:ea typeface="Source Sans Pro Semibold"/>
                <a:cs typeface="Source Sans Pro Semibold"/>
                <a:sym typeface="Source Sans Pro Semibold"/>
              </a:defRPr>
            </a:lvl1pPr>
          </a:lstStyle>
          <a:p>
            <a:pPr lvl="0"/>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71" r:id="rId1"/>
  </p:sldLayoutIdLst>
  <p:transition spd="med"/>
  <p:txStyles>
    <p:titleStyle>
      <a:lvl1pPr algn="ctr" defTabSz="584156">
        <a:defRPr sz="11200">
          <a:latin typeface="+mn-lt"/>
          <a:ea typeface="+mn-ea"/>
          <a:cs typeface="+mn-cs"/>
          <a:sym typeface="Helvetica Light"/>
        </a:defRPr>
      </a:lvl1pPr>
      <a:lvl2pPr indent="228584" algn="ctr" defTabSz="584156">
        <a:defRPr sz="11200">
          <a:latin typeface="+mn-lt"/>
          <a:ea typeface="+mn-ea"/>
          <a:cs typeface="+mn-cs"/>
          <a:sym typeface="Helvetica Light"/>
        </a:defRPr>
      </a:lvl2pPr>
      <a:lvl3pPr indent="457167" algn="ctr" defTabSz="584156">
        <a:defRPr sz="11200">
          <a:latin typeface="+mn-lt"/>
          <a:ea typeface="+mn-ea"/>
          <a:cs typeface="+mn-cs"/>
          <a:sym typeface="Helvetica Light"/>
        </a:defRPr>
      </a:lvl3pPr>
      <a:lvl4pPr indent="685750" algn="ctr" defTabSz="584156">
        <a:defRPr sz="11200">
          <a:latin typeface="+mn-lt"/>
          <a:ea typeface="+mn-ea"/>
          <a:cs typeface="+mn-cs"/>
          <a:sym typeface="Helvetica Light"/>
        </a:defRPr>
      </a:lvl4pPr>
      <a:lvl5pPr indent="914332" algn="ctr" defTabSz="584156">
        <a:defRPr sz="11200">
          <a:latin typeface="+mn-lt"/>
          <a:ea typeface="+mn-ea"/>
          <a:cs typeface="+mn-cs"/>
          <a:sym typeface="Helvetica Light"/>
        </a:defRPr>
      </a:lvl5pPr>
      <a:lvl6pPr indent="1142914" algn="ctr" defTabSz="584156">
        <a:defRPr sz="11200">
          <a:latin typeface="+mn-lt"/>
          <a:ea typeface="+mn-ea"/>
          <a:cs typeface="+mn-cs"/>
          <a:sym typeface="Helvetica Light"/>
        </a:defRPr>
      </a:lvl6pPr>
      <a:lvl7pPr indent="1371498" algn="ctr" defTabSz="584156">
        <a:defRPr sz="11200">
          <a:latin typeface="+mn-lt"/>
          <a:ea typeface="+mn-ea"/>
          <a:cs typeface="+mn-cs"/>
          <a:sym typeface="Helvetica Light"/>
        </a:defRPr>
      </a:lvl7pPr>
      <a:lvl8pPr indent="1600080" algn="ctr" defTabSz="584156">
        <a:defRPr sz="11200">
          <a:latin typeface="+mn-lt"/>
          <a:ea typeface="+mn-ea"/>
          <a:cs typeface="+mn-cs"/>
          <a:sym typeface="Helvetica Light"/>
        </a:defRPr>
      </a:lvl8pPr>
      <a:lvl9pPr indent="1828664" algn="ctr" defTabSz="584156">
        <a:defRPr sz="11200">
          <a:latin typeface="+mn-lt"/>
          <a:ea typeface="+mn-ea"/>
          <a:cs typeface="+mn-cs"/>
          <a:sym typeface="Helvetica Light"/>
        </a:defRPr>
      </a:lvl9pPr>
    </p:titleStyle>
    <p:bodyStyle>
      <a:lvl1pPr algn="ctr" defTabSz="584156">
        <a:defRPr sz="4400">
          <a:latin typeface="+mn-lt"/>
          <a:ea typeface="+mn-ea"/>
          <a:cs typeface="+mn-cs"/>
          <a:sym typeface="Helvetica Light"/>
        </a:defRPr>
      </a:lvl1pPr>
      <a:lvl2pPr indent="228584" algn="ctr" defTabSz="584156">
        <a:defRPr sz="4400">
          <a:latin typeface="+mn-lt"/>
          <a:ea typeface="+mn-ea"/>
          <a:cs typeface="+mn-cs"/>
          <a:sym typeface="Helvetica Light"/>
        </a:defRPr>
      </a:lvl2pPr>
      <a:lvl3pPr indent="457167" algn="ctr" defTabSz="584156">
        <a:defRPr sz="4400">
          <a:latin typeface="+mn-lt"/>
          <a:ea typeface="+mn-ea"/>
          <a:cs typeface="+mn-cs"/>
          <a:sym typeface="Helvetica Light"/>
        </a:defRPr>
      </a:lvl3pPr>
      <a:lvl4pPr indent="685750" algn="ctr" defTabSz="584156">
        <a:defRPr sz="4400">
          <a:latin typeface="+mn-lt"/>
          <a:ea typeface="+mn-ea"/>
          <a:cs typeface="+mn-cs"/>
          <a:sym typeface="Helvetica Light"/>
        </a:defRPr>
      </a:lvl4pPr>
      <a:lvl5pPr indent="914332" algn="ctr" defTabSz="584156">
        <a:defRPr sz="4400">
          <a:latin typeface="+mn-lt"/>
          <a:ea typeface="+mn-ea"/>
          <a:cs typeface="+mn-cs"/>
          <a:sym typeface="Helvetica Light"/>
        </a:defRPr>
      </a:lvl5pPr>
      <a:lvl6pPr indent="1142914" algn="ctr" defTabSz="584156">
        <a:defRPr sz="4400">
          <a:latin typeface="+mn-lt"/>
          <a:ea typeface="+mn-ea"/>
          <a:cs typeface="+mn-cs"/>
          <a:sym typeface="Helvetica Light"/>
        </a:defRPr>
      </a:lvl6pPr>
      <a:lvl7pPr indent="1371498" algn="ctr" defTabSz="584156">
        <a:defRPr sz="4400">
          <a:latin typeface="+mn-lt"/>
          <a:ea typeface="+mn-ea"/>
          <a:cs typeface="+mn-cs"/>
          <a:sym typeface="Helvetica Light"/>
        </a:defRPr>
      </a:lvl7pPr>
      <a:lvl8pPr indent="1600080" algn="ctr" defTabSz="584156">
        <a:defRPr sz="4400">
          <a:latin typeface="+mn-lt"/>
          <a:ea typeface="+mn-ea"/>
          <a:cs typeface="+mn-cs"/>
          <a:sym typeface="Helvetica Light"/>
        </a:defRPr>
      </a:lvl8pPr>
      <a:lvl9pPr indent="1828664" algn="ctr" defTabSz="584156">
        <a:defRPr sz="4400">
          <a:latin typeface="+mn-lt"/>
          <a:ea typeface="+mn-ea"/>
          <a:cs typeface="+mn-cs"/>
          <a:sym typeface="Helvetica Light"/>
        </a:defRPr>
      </a:lvl9pPr>
    </p:bodyStyle>
    <p:otherStyle>
      <a:lvl1pPr algn="r" defTabSz="584156">
        <a:defRPr sz="2400" b="1">
          <a:solidFill>
            <a:schemeClr val="tx1"/>
          </a:solidFill>
          <a:latin typeface="+mn-lt"/>
          <a:ea typeface="+mn-ea"/>
          <a:cs typeface="+mn-cs"/>
          <a:sym typeface="Source Sans Pro Semibold"/>
        </a:defRPr>
      </a:lvl1pPr>
      <a:lvl2pPr indent="228584" algn="r" defTabSz="584156">
        <a:defRPr sz="2400" b="1">
          <a:solidFill>
            <a:schemeClr val="tx1"/>
          </a:solidFill>
          <a:latin typeface="+mn-lt"/>
          <a:ea typeface="+mn-ea"/>
          <a:cs typeface="+mn-cs"/>
          <a:sym typeface="Source Sans Pro Semibold"/>
        </a:defRPr>
      </a:lvl2pPr>
      <a:lvl3pPr indent="457167" algn="r" defTabSz="584156">
        <a:defRPr sz="2400" b="1">
          <a:solidFill>
            <a:schemeClr val="tx1"/>
          </a:solidFill>
          <a:latin typeface="+mn-lt"/>
          <a:ea typeface="+mn-ea"/>
          <a:cs typeface="+mn-cs"/>
          <a:sym typeface="Source Sans Pro Semibold"/>
        </a:defRPr>
      </a:lvl3pPr>
      <a:lvl4pPr indent="685750" algn="r" defTabSz="584156">
        <a:defRPr sz="2400" b="1">
          <a:solidFill>
            <a:schemeClr val="tx1"/>
          </a:solidFill>
          <a:latin typeface="+mn-lt"/>
          <a:ea typeface="+mn-ea"/>
          <a:cs typeface="+mn-cs"/>
          <a:sym typeface="Source Sans Pro Semibold"/>
        </a:defRPr>
      </a:lvl4pPr>
      <a:lvl5pPr indent="914332" algn="r" defTabSz="584156">
        <a:defRPr sz="2400" b="1">
          <a:solidFill>
            <a:schemeClr val="tx1"/>
          </a:solidFill>
          <a:latin typeface="+mn-lt"/>
          <a:ea typeface="+mn-ea"/>
          <a:cs typeface="+mn-cs"/>
          <a:sym typeface="Source Sans Pro Semibold"/>
        </a:defRPr>
      </a:lvl5pPr>
      <a:lvl6pPr indent="1142914" algn="r" defTabSz="584156">
        <a:defRPr sz="2400" b="1">
          <a:solidFill>
            <a:schemeClr val="tx1"/>
          </a:solidFill>
          <a:latin typeface="+mn-lt"/>
          <a:ea typeface="+mn-ea"/>
          <a:cs typeface="+mn-cs"/>
          <a:sym typeface="Source Sans Pro Semibold"/>
        </a:defRPr>
      </a:lvl6pPr>
      <a:lvl7pPr indent="1371498" algn="r" defTabSz="584156">
        <a:defRPr sz="2400" b="1">
          <a:solidFill>
            <a:schemeClr val="tx1"/>
          </a:solidFill>
          <a:latin typeface="+mn-lt"/>
          <a:ea typeface="+mn-ea"/>
          <a:cs typeface="+mn-cs"/>
          <a:sym typeface="Source Sans Pro Semibold"/>
        </a:defRPr>
      </a:lvl7pPr>
      <a:lvl8pPr indent="1600080" algn="r" defTabSz="584156">
        <a:defRPr sz="2400" b="1">
          <a:solidFill>
            <a:schemeClr val="tx1"/>
          </a:solidFill>
          <a:latin typeface="+mn-lt"/>
          <a:ea typeface="+mn-ea"/>
          <a:cs typeface="+mn-cs"/>
          <a:sym typeface="Source Sans Pro Semibold"/>
        </a:defRPr>
      </a:lvl8pPr>
      <a:lvl9pPr indent="1828664" algn="r" defTabSz="584156">
        <a:defRPr sz="2400" b="1">
          <a:solidFill>
            <a:schemeClr val="tx1"/>
          </a:solidFill>
          <a:latin typeface="+mn-lt"/>
          <a:ea typeface="+mn-ea"/>
          <a:cs typeface="+mn-cs"/>
          <a:sym typeface="Source Sans Pro Semibold"/>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21000"/>
            <a:lum/>
          </a:blip>
          <a:srcRect/>
          <a:stretch>
            <a:fillRect t="-39000" b="-39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9D04C1-70CE-4DF2-8C08-9B6CAC717EF5}"/>
              </a:ext>
            </a:extLst>
          </p:cNvPr>
          <p:cNvSpPr txBox="1">
            <a:spLocks/>
          </p:cNvSpPr>
          <p:nvPr/>
        </p:nvSpPr>
        <p:spPr>
          <a:xfrm>
            <a:off x="0" y="284480"/>
            <a:ext cx="24384000" cy="7721600"/>
          </a:xfrm>
          <a:prstGeom prst="rect">
            <a:avLst/>
          </a:prstGeom>
        </p:spPr>
        <p:txBody>
          <a:bodyPr>
            <a:noAutofit/>
          </a:bodyPr>
          <a:lstStyle>
            <a:lvl1pPr algn="ctr" defTabSz="584171">
              <a:defRPr sz="11200">
                <a:latin typeface="+mn-lt"/>
                <a:ea typeface="+mn-ea"/>
                <a:cs typeface="+mn-cs"/>
                <a:sym typeface="Helvetica Light"/>
              </a:defRPr>
            </a:lvl1pPr>
            <a:lvl2pPr indent="228589" algn="ctr" defTabSz="584171">
              <a:defRPr sz="11200">
                <a:latin typeface="+mn-lt"/>
                <a:ea typeface="+mn-ea"/>
                <a:cs typeface="+mn-cs"/>
                <a:sym typeface="Helvetica Light"/>
              </a:defRPr>
            </a:lvl2pPr>
            <a:lvl3pPr indent="457178" algn="ctr" defTabSz="584171">
              <a:defRPr sz="11200">
                <a:latin typeface="+mn-lt"/>
                <a:ea typeface="+mn-ea"/>
                <a:cs typeface="+mn-cs"/>
                <a:sym typeface="Helvetica Light"/>
              </a:defRPr>
            </a:lvl3pPr>
            <a:lvl4pPr indent="685766" algn="ctr" defTabSz="584171">
              <a:defRPr sz="11200">
                <a:latin typeface="+mn-lt"/>
                <a:ea typeface="+mn-ea"/>
                <a:cs typeface="+mn-cs"/>
                <a:sym typeface="Helvetica Light"/>
              </a:defRPr>
            </a:lvl4pPr>
            <a:lvl5pPr indent="914354" algn="ctr" defTabSz="584171">
              <a:defRPr sz="11200">
                <a:latin typeface="+mn-lt"/>
                <a:ea typeface="+mn-ea"/>
                <a:cs typeface="+mn-cs"/>
                <a:sym typeface="Helvetica Light"/>
              </a:defRPr>
            </a:lvl5pPr>
            <a:lvl6pPr indent="1142942" algn="ctr" defTabSz="584171">
              <a:defRPr sz="11200">
                <a:latin typeface="+mn-lt"/>
                <a:ea typeface="+mn-ea"/>
                <a:cs typeface="+mn-cs"/>
                <a:sym typeface="Helvetica Light"/>
              </a:defRPr>
            </a:lvl6pPr>
            <a:lvl7pPr indent="1371532" algn="ctr" defTabSz="584171">
              <a:defRPr sz="11200">
                <a:latin typeface="+mn-lt"/>
                <a:ea typeface="+mn-ea"/>
                <a:cs typeface="+mn-cs"/>
                <a:sym typeface="Helvetica Light"/>
              </a:defRPr>
            </a:lvl7pPr>
            <a:lvl8pPr indent="1600120" algn="ctr" defTabSz="584171">
              <a:defRPr sz="11200">
                <a:latin typeface="+mn-lt"/>
                <a:ea typeface="+mn-ea"/>
                <a:cs typeface="+mn-cs"/>
                <a:sym typeface="Helvetica Light"/>
              </a:defRPr>
            </a:lvl8pPr>
            <a:lvl9pPr indent="1828709" algn="ctr" defTabSz="584171">
              <a:defRPr sz="11200">
                <a:latin typeface="+mn-lt"/>
                <a:ea typeface="+mn-ea"/>
                <a:cs typeface="+mn-cs"/>
                <a:sym typeface="Helvetica Light"/>
              </a:defRPr>
            </a:lvl9pPr>
          </a:lstStyle>
          <a:p>
            <a:pPr>
              <a:lnSpc>
                <a:spcPct val="150000"/>
              </a:lnSpc>
            </a:pPr>
            <a:r>
              <a:rPr lang="es-EC" sz="4800" b="1" dirty="0"/>
              <a:t>BIOÉTICA Y SOCIEDAD</a:t>
            </a:r>
          </a:p>
          <a:p>
            <a:pPr>
              <a:lnSpc>
                <a:spcPct val="150000"/>
              </a:lnSpc>
            </a:pPr>
            <a:r>
              <a:rPr lang="es-EC" sz="4800" b="1" dirty="0"/>
              <a:t>CUENCA – ECUADOR</a:t>
            </a:r>
          </a:p>
          <a:p>
            <a:pPr>
              <a:lnSpc>
                <a:spcPct val="150000"/>
              </a:lnSpc>
            </a:pPr>
            <a:endParaRPr lang="es-EC" sz="4800" b="1" dirty="0"/>
          </a:p>
          <a:p>
            <a:pPr>
              <a:lnSpc>
                <a:spcPct val="150000"/>
              </a:lnSpc>
            </a:pPr>
            <a:r>
              <a:rPr lang="es-EC" sz="4800" b="1" dirty="0"/>
              <a:t/>
            </a:r>
            <a:br>
              <a:rPr lang="es-EC" sz="4800" b="1" dirty="0"/>
            </a:br>
            <a:r>
              <a:rPr lang="es-EC" sz="6600" b="1" dirty="0"/>
              <a:t>“HACIA EL CONGRESO INTERNACIONAL DE BIOÉTICA-RED UNIVERSITARIA" </a:t>
            </a:r>
            <a:endParaRPr lang="es-EC" sz="4800" b="1" dirty="0"/>
          </a:p>
        </p:txBody>
      </p:sp>
      <p:sp>
        <p:nvSpPr>
          <p:cNvPr id="3" name="Subtítulo 2">
            <a:extLst>
              <a:ext uri="{FF2B5EF4-FFF2-40B4-BE49-F238E27FC236}">
                <a16:creationId xmlns:a16="http://schemas.microsoft.com/office/drawing/2014/main" id="{96BA9DD8-9C9A-471B-9E43-AE13180C34FD}"/>
              </a:ext>
            </a:extLst>
          </p:cNvPr>
          <p:cNvSpPr txBox="1">
            <a:spLocks/>
          </p:cNvSpPr>
          <p:nvPr/>
        </p:nvSpPr>
        <p:spPr>
          <a:xfrm>
            <a:off x="0" y="9164321"/>
            <a:ext cx="24384000" cy="2685520"/>
          </a:xfrm>
          <a:prstGeom prst="rect">
            <a:avLst/>
          </a:prstGeom>
        </p:spPr>
        <p:txBody>
          <a:bodyPr>
            <a:noAutofit/>
          </a:bodyPr>
          <a:lstStyle>
            <a:lvl1pPr algn="ctr" defTabSz="584171">
              <a:defRPr sz="4400">
                <a:latin typeface="+mn-lt"/>
                <a:ea typeface="+mn-ea"/>
                <a:cs typeface="+mn-cs"/>
                <a:sym typeface="Helvetica Light"/>
              </a:defRPr>
            </a:lvl1pPr>
            <a:lvl2pPr indent="228589" algn="ctr" defTabSz="584171">
              <a:defRPr sz="4400">
                <a:latin typeface="+mn-lt"/>
                <a:ea typeface="+mn-ea"/>
                <a:cs typeface="+mn-cs"/>
                <a:sym typeface="Helvetica Light"/>
              </a:defRPr>
            </a:lvl2pPr>
            <a:lvl3pPr indent="457178" algn="ctr" defTabSz="584171">
              <a:defRPr sz="4400">
                <a:latin typeface="+mn-lt"/>
                <a:ea typeface="+mn-ea"/>
                <a:cs typeface="+mn-cs"/>
                <a:sym typeface="Helvetica Light"/>
              </a:defRPr>
            </a:lvl3pPr>
            <a:lvl4pPr indent="685766" algn="ctr" defTabSz="584171">
              <a:defRPr sz="4400">
                <a:latin typeface="+mn-lt"/>
                <a:ea typeface="+mn-ea"/>
                <a:cs typeface="+mn-cs"/>
                <a:sym typeface="Helvetica Light"/>
              </a:defRPr>
            </a:lvl4pPr>
            <a:lvl5pPr indent="914354" algn="ctr" defTabSz="584171">
              <a:defRPr sz="4400">
                <a:latin typeface="+mn-lt"/>
                <a:ea typeface="+mn-ea"/>
                <a:cs typeface="+mn-cs"/>
                <a:sym typeface="Helvetica Light"/>
              </a:defRPr>
            </a:lvl5pPr>
            <a:lvl6pPr indent="1142942" algn="ctr" defTabSz="584171">
              <a:defRPr sz="4400">
                <a:latin typeface="+mn-lt"/>
                <a:ea typeface="+mn-ea"/>
                <a:cs typeface="+mn-cs"/>
                <a:sym typeface="Helvetica Light"/>
              </a:defRPr>
            </a:lvl6pPr>
            <a:lvl7pPr indent="1371532" algn="ctr" defTabSz="584171">
              <a:defRPr sz="4400">
                <a:latin typeface="+mn-lt"/>
                <a:ea typeface="+mn-ea"/>
                <a:cs typeface="+mn-cs"/>
                <a:sym typeface="Helvetica Light"/>
              </a:defRPr>
            </a:lvl7pPr>
            <a:lvl8pPr indent="1600120" algn="ctr" defTabSz="584171">
              <a:defRPr sz="4400">
                <a:latin typeface="+mn-lt"/>
                <a:ea typeface="+mn-ea"/>
                <a:cs typeface="+mn-cs"/>
                <a:sym typeface="Helvetica Light"/>
              </a:defRPr>
            </a:lvl8pPr>
            <a:lvl9pPr indent="1828709" algn="ctr" defTabSz="584171">
              <a:defRPr sz="4400">
                <a:latin typeface="+mn-lt"/>
                <a:ea typeface="+mn-ea"/>
                <a:cs typeface="+mn-cs"/>
                <a:sym typeface="Helvetica Light"/>
              </a:defRPr>
            </a:lvl9pPr>
          </a:lstStyle>
          <a:p>
            <a:r>
              <a:rPr lang="es-EC" dirty="0"/>
              <a:t>Percepción de los sectores vulnerables de Cuenca sobre corrupción</a:t>
            </a:r>
          </a:p>
          <a:p>
            <a:endParaRPr lang="es-EC" dirty="0"/>
          </a:p>
          <a:p>
            <a:endParaRPr lang="es-EC" dirty="0"/>
          </a:p>
          <a:p>
            <a:endParaRPr lang="es-EC" dirty="0"/>
          </a:p>
          <a:p>
            <a:r>
              <a:rPr lang="es-EC" sz="3600" b="1" dirty="0">
                <a:effectLst>
                  <a:outerShdw blurRad="38100" dist="38100" dir="2700000" algn="tl">
                    <a:srgbClr val="000000">
                      <a:alpha val="43137"/>
                    </a:srgbClr>
                  </a:outerShdw>
                </a:effectLst>
              </a:rPr>
              <a:t>Luis Bayardo Tobar</a:t>
            </a:r>
          </a:p>
          <a:p>
            <a:r>
              <a:rPr lang="es-EC" sz="3600" b="1" dirty="0">
                <a:effectLst>
                  <a:outerShdw blurRad="38100" dist="38100" dir="2700000" algn="tl">
                    <a:srgbClr val="000000">
                      <a:alpha val="43137"/>
                    </a:srgbClr>
                  </a:outerShdw>
                </a:effectLst>
              </a:rPr>
              <a:t>2018</a:t>
            </a:r>
          </a:p>
        </p:txBody>
      </p:sp>
    </p:spTree>
    <p:extLst>
      <p:ext uri="{BB962C8B-B14F-4D97-AF65-F5344CB8AC3E}">
        <p14:creationId xmlns:p14="http://schemas.microsoft.com/office/powerpoint/2010/main" val="211246917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485937"/>
            <a:ext cx="22716352" cy="135421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800" b="1" dirty="0">
                <a:latin typeface="Arial" panose="020B0604020202020204" pitchFamily="34" charset="0"/>
                <a:cs typeface="Arial" panose="020B0604020202020204" pitchFamily="34" charset="0"/>
              </a:rPr>
              <a:t>Índice de competitivad</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10</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
        <p:nvSpPr>
          <p:cNvPr id="2" name="Rectángulo 1">
            <a:extLst>
              <a:ext uri="{FF2B5EF4-FFF2-40B4-BE49-F238E27FC236}">
                <a16:creationId xmlns:a16="http://schemas.microsoft.com/office/drawing/2014/main" id="{57EAC921-6924-478C-80DE-32BB81ABCB48}"/>
              </a:ext>
            </a:extLst>
          </p:cNvPr>
          <p:cNvSpPr/>
          <p:nvPr/>
        </p:nvSpPr>
        <p:spPr>
          <a:xfrm>
            <a:off x="17666213" y="1962849"/>
            <a:ext cx="6127904" cy="393954"/>
          </a:xfrm>
          <a:prstGeom prst="rect">
            <a:avLst/>
          </a:prstGeom>
        </p:spPr>
        <p:txBody>
          <a:bodyPr wrap="square">
            <a:spAutoFit/>
          </a:bodyPr>
          <a:lstStyle/>
          <a:p>
            <a:pPr defTabSz="457189" rtl="0">
              <a:lnSpc>
                <a:spcPct val="70000"/>
              </a:lnSpc>
              <a:spcBef>
                <a:spcPts val="1000"/>
              </a:spcBef>
              <a:buClr>
                <a:schemeClr val="accent1"/>
              </a:buClr>
              <a:defRPr sz="1800"/>
            </a:pPr>
            <a:r>
              <a:rPr lang="es-EC" sz="2800" kern="1200" dirty="0">
                <a:solidFill>
                  <a:schemeClr val="accent1"/>
                </a:solidFill>
                <a:latin typeface="+mj-lt"/>
                <a:cs typeface="Arial" panose="020B0604020202020204" pitchFamily="34" charset="0"/>
              </a:rPr>
              <a:t>Fuente: </a:t>
            </a:r>
            <a:r>
              <a:rPr lang="es-EC" sz="2800" kern="1200" dirty="0" err="1">
                <a:solidFill>
                  <a:schemeClr val="accent1"/>
                </a:solidFill>
                <a:latin typeface="+mj-lt"/>
                <a:cs typeface="Arial" panose="020B0604020202020204" pitchFamily="34" charset="0"/>
              </a:rPr>
              <a:t>World</a:t>
            </a:r>
            <a:r>
              <a:rPr lang="es-EC" sz="2800" kern="1200" dirty="0">
                <a:solidFill>
                  <a:schemeClr val="accent1"/>
                </a:solidFill>
                <a:latin typeface="+mj-lt"/>
                <a:cs typeface="Arial" panose="020B0604020202020204" pitchFamily="34" charset="0"/>
              </a:rPr>
              <a:t> </a:t>
            </a:r>
            <a:r>
              <a:rPr lang="es-EC" sz="2800" kern="1200" dirty="0" err="1">
                <a:solidFill>
                  <a:schemeClr val="accent1"/>
                </a:solidFill>
                <a:latin typeface="+mj-lt"/>
                <a:cs typeface="Arial" panose="020B0604020202020204" pitchFamily="34" charset="0"/>
              </a:rPr>
              <a:t>Economic</a:t>
            </a:r>
            <a:r>
              <a:rPr lang="es-EC" sz="2800" kern="1200" dirty="0">
                <a:solidFill>
                  <a:schemeClr val="accent1"/>
                </a:solidFill>
                <a:latin typeface="+mj-lt"/>
                <a:cs typeface="Arial" panose="020B0604020202020204" pitchFamily="34" charset="0"/>
              </a:rPr>
              <a:t> </a:t>
            </a:r>
            <a:r>
              <a:rPr lang="es-EC" sz="2800" kern="1200" dirty="0" err="1">
                <a:solidFill>
                  <a:schemeClr val="accent1"/>
                </a:solidFill>
                <a:latin typeface="+mj-lt"/>
                <a:cs typeface="Arial" panose="020B0604020202020204" pitchFamily="34" charset="0"/>
              </a:rPr>
              <a:t>Forum</a:t>
            </a:r>
            <a:endParaRPr lang="es-EC" sz="2800" kern="1200" dirty="0">
              <a:solidFill>
                <a:schemeClr val="accent1"/>
              </a:solidFill>
              <a:latin typeface="+mj-lt"/>
              <a:cs typeface="Arial" panose="020B0604020202020204" pitchFamily="34" charset="0"/>
            </a:endParaRPr>
          </a:p>
        </p:txBody>
      </p:sp>
      <p:graphicFrame>
        <p:nvGraphicFramePr>
          <p:cNvPr id="12" name="Marcador de contenido 3">
            <a:extLst>
              <a:ext uri="{FF2B5EF4-FFF2-40B4-BE49-F238E27FC236}">
                <a16:creationId xmlns:a16="http://schemas.microsoft.com/office/drawing/2014/main" id="{4B9451D3-918F-4588-AA42-589F2CD60362}"/>
              </a:ext>
            </a:extLst>
          </p:cNvPr>
          <p:cNvGraphicFramePr>
            <a:graphicFrameLocks/>
          </p:cNvGraphicFramePr>
          <p:nvPr>
            <p:extLst>
              <p:ext uri="{D42A27DB-BD31-4B8C-83A1-F6EECF244321}">
                <p14:modId xmlns:p14="http://schemas.microsoft.com/office/powerpoint/2010/main" val="62766828"/>
              </p:ext>
            </p:extLst>
          </p:nvPr>
        </p:nvGraphicFramePr>
        <p:xfrm>
          <a:off x="683938" y="2609934"/>
          <a:ext cx="23172319" cy="10046465"/>
        </p:xfrm>
        <a:graphic>
          <a:graphicData uri="http://schemas.openxmlformats.org/drawingml/2006/table">
            <a:tbl>
              <a:tblPr>
                <a:tableStyleId>{5C22544A-7EE6-4342-B048-85BDC9FD1C3A}</a:tableStyleId>
              </a:tblPr>
              <a:tblGrid>
                <a:gridCol w="2418079">
                  <a:extLst>
                    <a:ext uri="{9D8B030D-6E8A-4147-A177-3AD203B41FA5}">
                      <a16:colId xmlns:a16="http://schemas.microsoft.com/office/drawing/2014/main" val="1085231276"/>
                    </a:ext>
                  </a:extLst>
                </a:gridCol>
                <a:gridCol w="1596480">
                  <a:extLst>
                    <a:ext uri="{9D8B030D-6E8A-4147-A177-3AD203B41FA5}">
                      <a16:colId xmlns:a16="http://schemas.microsoft.com/office/drawing/2014/main" val="2984956898"/>
                    </a:ext>
                  </a:extLst>
                </a:gridCol>
                <a:gridCol w="1596480">
                  <a:extLst>
                    <a:ext uri="{9D8B030D-6E8A-4147-A177-3AD203B41FA5}">
                      <a16:colId xmlns:a16="http://schemas.microsoft.com/office/drawing/2014/main" val="4115785106"/>
                    </a:ext>
                  </a:extLst>
                </a:gridCol>
                <a:gridCol w="1596480">
                  <a:extLst>
                    <a:ext uri="{9D8B030D-6E8A-4147-A177-3AD203B41FA5}">
                      <a16:colId xmlns:a16="http://schemas.microsoft.com/office/drawing/2014/main" val="3134480064"/>
                    </a:ext>
                  </a:extLst>
                </a:gridCol>
                <a:gridCol w="1596480">
                  <a:extLst>
                    <a:ext uri="{9D8B030D-6E8A-4147-A177-3AD203B41FA5}">
                      <a16:colId xmlns:a16="http://schemas.microsoft.com/office/drawing/2014/main" val="1207317566"/>
                    </a:ext>
                  </a:extLst>
                </a:gridCol>
                <a:gridCol w="1596480">
                  <a:extLst>
                    <a:ext uri="{9D8B030D-6E8A-4147-A177-3AD203B41FA5}">
                      <a16:colId xmlns:a16="http://schemas.microsoft.com/office/drawing/2014/main" val="224842679"/>
                    </a:ext>
                  </a:extLst>
                </a:gridCol>
                <a:gridCol w="1596480">
                  <a:extLst>
                    <a:ext uri="{9D8B030D-6E8A-4147-A177-3AD203B41FA5}">
                      <a16:colId xmlns:a16="http://schemas.microsoft.com/office/drawing/2014/main" val="3984050255"/>
                    </a:ext>
                  </a:extLst>
                </a:gridCol>
                <a:gridCol w="1596480">
                  <a:extLst>
                    <a:ext uri="{9D8B030D-6E8A-4147-A177-3AD203B41FA5}">
                      <a16:colId xmlns:a16="http://schemas.microsoft.com/office/drawing/2014/main" val="1217081756"/>
                    </a:ext>
                  </a:extLst>
                </a:gridCol>
                <a:gridCol w="1596480">
                  <a:extLst>
                    <a:ext uri="{9D8B030D-6E8A-4147-A177-3AD203B41FA5}">
                      <a16:colId xmlns:a16="http://schemas.microsoft.com/office/drawing/2014/main" val="2248483177"/>
                    </a:ext>
                  </a:extLst>
                </a:gridCol>
                <a:gridCol w="1596480">
                  <a:extLst>
                    <a:ext uri="{9D8B030D-6E8A-4147-A177-3AD203B41FA5}">
                      <a16:colId xmlns:a16="http://schemas.microsoft.com/office/drawing/2014/main" val="2575827276"/>
                    </a:ext>
                  </a:extLst>
                </a:gridCol>
                <a:gridCol w="1596480">
                  <a:extLst>
                    <a:ext uri="{9D8B030D-6E8A-4147-A177-3AD203B41FA5}">
                      <a16:colId xmlns:a16="http://schemas.microsoft.com/office/drawing/2014/main" val="1917347248"/>
                    </a:ext>
                  </a:extLst>
                </a:gridCol>
                <a:gridCol w="1596480">
                  <a:extLst>
                    <a:ext uri="{9D8B030D-6E8A-4147-A177-3AD203B41FA5}">
                      <a16:colId xmlns:a16="http://schemas.microsoft.com/office/drawing/2014/main" val="3131833719"/>
                    </a:ext>
                  </a:extLst>
                </a:gridCol>
                <a:gridCol w="1596480">
                  <a:extLst>
                    <a:ext uri="{9D8B030D-6E8A-4147-A177-3AD203B41FA5}">
                      <a16:colId xmlns:a16="http://schemas.microsoft.com/office/drawing/2014/main" val="3868252883"/>
                    </a:ext>
                  </a:extLst>
                </a:gridCol>
                <a:gridCol w="1596480">
                  <a:extLst>
                    <a:ext uri="{9D8B030D-6E8A-4147-A177-3AD203B41FA5}">
                      <a16:colId xmlns:a16="http://schemas.microsoft.com/office/drawing/2014/main" val="3347060443"/>
                    </a:ext>
                  </a:extLst>
                </a:gridCol>
              </a:tblGrid>
              <a:tr h="913315">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Año</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2005</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2006</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2007</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2008</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2009</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2010</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2011</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2012</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2013</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2014</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2015</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2016</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2017</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3020823908"/>
                  </a:ext>
                </a:extLst>
              </a:tr>
              <a:tr h="913315">
                <a:tc>
                  <a:txBody>
                    <a:bodyPr/>
                    <a:lstStyle/>
                    <a:p>
                      <a:pPr lvl="1" algn="l" fontAlgn="ctr"/>
                      <a:r>
                        <a:rPr lang="es-EC" sz="2800" u="none" strike="noStrike" dirty="0">
                          <a:effectLst/>
                          <a:latin typeface="+mn-lt"/>
                          <a:cs typeface="Arial" panose="020B0604020202020204" pitchFamily="34" charset="0"/>
                        </a:rPr>
                        <a:t>Chile</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23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27</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26</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28</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45</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30</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31</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33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34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33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35</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33</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3200" u="none" strike="noStrike" dirty="0">
                          <a:effectLst/>
                          <a:latin typeface="+mn-lt"/>
                          <a:cs typeface="Arial" panose="020B0604020202020204" pitchFamily="34" charset="0"/>
                        </a:rPr>
                        <a:t>33</a:t>
                      </a:r>
                      <a:endParaRPr lang="es-EC" sz="3200" b="0" i="0" u="none" strike="noStrike" dirty="0">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844192745"/>
                  </a:ext>
                </a:extLst>
              </a:tr>
              <a:tr h="913315">
                <a:tc>
                  <a:txBody>
                    <a:bodyPr/>
                    <a:lstStyle/>
                    <a:p>
                      <a:pPr lvl="1" algn="l" fontAlgn="ctr"/>
                      <a:r>
                        <a:rPr lang="es-EC" sz="2800" u="none" strike="noStrike" dirty="0">
                          <a:effectLst/>
                          <a:latin typeface="+mn-lt"/>
                          <a:cs typeface="Arial" panose="020B0604020202020204" pitchFamily="34" charset="0"/>
                        </a:rPr>
                        <a:t>Colombia</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57</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69</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68</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68</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69</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69</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66</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61</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61</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3200" u="none" strike="noStrike" dirty="0">
                          <a:effectLst/>
                          <a:latin typeface="+mn-lt"/>
                          <a:cs typeface="Arial" panose="020B0604020202020204" pitchFamily="34" charset="0"/>
                        </a:rPr>
                        <a:t>66</a:t>
                      </a:r>
                      <a:endParaRPr lang="es-EC" sz="3200" b="0" i="0" u="none" strike="noStrike" dirty="0">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1556970233"/>
                  </a:ext>
                </a:extLst>
              </a:tr>
              <a:tr h="913315">
                <a:tc>
                  <a:txBody>
                    <a:bodyPr/>
                    <a:lstStyle/>
                    <a:p>
                      <a:pPr lvl="1" algn="l" fontAlgn="ctr"/>
                      <a:r>
                        <a:rPr lang="es-EC" sz="2800" u="none" strike="noStrike" dirty="0">
                          <a:effectLst/>
                          <a:latin typeface="+mn-lt"/>
                          <a:cs typeface="Arial" panose="020B0604020202020204" pitchFamily="34" charset="0"/>
                        </a:rPr>
                        <a:t>Perú</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68</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78</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86</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83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72</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67</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61</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61</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65</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69</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67</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3200" u="none" strike="noStrike">
                          <a:effectLst/>
                          <a:latin typeface="+mn-lt"/>
                          <a:cs typeface="Arial" panose="020B0604020202020204" pitchFamily="34" charset="0"/>
                        </a:rPr>
                        <a:t>72</a:t>
                      </a:r>
                      <a:endParaRPr lang="es-EC" sz="3200" b="0" i="0" u="none" strike="noStrike">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3445903149"/>
                  </a:ext>
                </a:extLst>
              </a:tr>
              <a:tr h="913315">
                <a:tc>
                  <a:txBody>
                    <a:bodyPr/>
                    <a:lstStyle/>
                    <a:p>
                      <a:pPr lvl="1" algn="l" fontAlgn="ctr"/>
                      <a:r>
                        <a:rPr lang="es-EC" sz="2800" u="none" strike="noStrike" dirty="0">
                          <a:effectLst/>
                          <a:latin typeface="+mn-lt"/>
                          <a:cs typeface="Arial" panose="020B0604020202020204" pitchFamily="34" charset="0"/>
                        </a:rPr>
                        <a:t>Uruguay</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54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79</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75</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75</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65</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63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85</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80</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3200" u="none" strike="noStrike" dirty="0">
                          <a:effectLst/>
                          <a:latin typeface="+mn-lt"/>
                          <a:cs typeface="Arial" panose="020B0604020202020204" pitchFamily="34" charset="0"/>
                        </a:rPr>
                        <a:t>76</a:t>
                      </a:r>
                      <a:endParaRPr lang="es-EC" sz="3200" b="0" i="0" u="none" strike="noStrike" dirty="0">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1737862209"/>
                  </a:ext>
                </a:extLst>
              </a:tr>
              <a:tr h="913315">
                <a:tc>
                  <a:txBody>
                    <a:bodyPr/>
                    <a:lstStyle/>
                    <a:p>
                      <a:pPr lvl="1" algn="l" fontAlgn="ctr"/>
                      <a:r>
                        <a:rPr lang="es-EC" sz="2800" u="none" strike="noStrike" dirty="0">
                          <a:effectLst/>
                          <a:latin typeface="+mn-lt"/>
                          <a:cs typeface="Arial" panose="020B0604020202020204" pitchFamily="34" charset="0"/>
                        </a:rPr>
                        <a:t>Brasil</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64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66</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72</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64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57</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58</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53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48</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56</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57</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75</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81</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3200" u="none" strike="noStrike" dirty="0">
                          <a:effectLst/>
                          <a:latin typeface="+mn-lt"/>
                          <a:cs typeface="Arial" panose="020B0604020202020204" pitchFamily="34" charset="0"/>
                        </a:rPr>
                        <a:t>80</a:t>
                      </a:r>
                      <a:endParaRPr lang="es-EC" sz="3200" b="0" i="0" u="none" strike="noStrike" dirty="0">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2231831761"/>
                  </a:ext>
                </a:extLst>
              </a:tr>
              <a:tr h="913315">
                <a:tc>
                  <a:txBody>
                    <a:bodyPr/>
                    <a:lstStyle/>
                    <a:p>
                      <a:pPr lvl="1" algn="l" fontAlgn="ctr"/>
                      <a:r>
                        <a:rPr lang="es-EC" sz="2800" u="none" strike="noStrike" dirty="0">
                          <a:effectLst/>
                          <a:latin typeface="+mn-lt"/>
                          <a:cs typeface="Arial" panose="020B0604020202020204" pitchFamily="34" charset="0"/>
                        </a:rPr>
                        <a:t>Argentina</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72</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70</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85</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88</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74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87</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85</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94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104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104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106</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104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3200" u="none" strike="noStrike" dirty="0">
                          <a:effectLst/>
                          <a:latin typeface="+mn-lt"/>
                          <a:cs typeface="Arial" panose="020B0604020202020204" pitchFamily="34" charset="0"/>
                        </a:rPr>
                        <a:t>92</a:t>
                      </a:r>
                      <a:endParaRPr lang="es-EC" sz="3200" b="0" i="0" u="none" strike="noStrike" dirty="0">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2753558476"/>
                  </a:ext>
                </a:extLst>
              </a:tr>
              <a:tr h="913315">
                <a:tc>
                  <a:txBody>
                    <a:bodyPr/>
                    <a:lstStyle/>
                    <a:p>
                      <a:pPr lvl="1" algn="l" fontAlgn="ctr"/>
                      <a:r>
                        <a:rPr lang="es-EC" sz="2800" b="1" u="none" strike="noStrike" dirty="0">
                          <a:effectLst/>
                          <a:latin typeface="+mn-lt"/>
                          <a:cs typeface="Arial" panose="020B0604020202020204" pitchFamily="34" charset="0"/>
                        </a:rPr>
                        <a:t>Ecuador</a:t>
                      </a:r>
                      <a:endParaRPr lang="es-EC" sz="2800" b="1"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103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94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103</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96</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104</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105</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101</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86</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71</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err="1">
                          <a:effectLst/>
                          <a:latin typeface="+mn-lt"/>
                          <a:cs typeface="Arial" panose="020B0604020202020204" pitchFamily="34" charset="0"/>
                        </a:rPr>
                        <a:t>nd</a:t>
                      </a:r>
                      <a:r>
                        <a:rPr lang="es-EC" sz="2800" b="0" u="none" strike="noStrike" dirty="0">
                          <a:effectLst/>
                          <a:latin typeface="+mn-lt"/>
                          <a:cs typeface="Arial" panose="020B0604020202020204" pitchFamily="34" charset="0"/>
                        </a:rPr>
                        <a:t>.</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76</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91</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3200" b="1" u="none" strike="noStrike" dirty="0">
                          <a:effectLst/>
                          <a:latin typeface="+mn-lt"/>
                          <a:cs typeface="Arial" panose="020B0604020202020204" pitchFamily="34" charset="0"/>
                        </a:rPr>
                        <a:t>97</a:t>
                      </a:r>
                      <a:endParaRPr lang="es-EC" sz="3200" b="1" i="0" u="none" strike="noStrike" dirty="0">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215322575"/>
                  </a:ext>
                </a:extLst>
              </a:tr>
              <a:tr h="913315">
                <a:tc>
                  <a:txBody>
                    <a:bodyPr/>
                    <a:lstStyle/>
                    <a:p>
                      <a:pPr lvl="1" algn="l" fontAlgn="ctr"/>
                      <a:r>
                        <a:rPr lang="es-EC" sz="2800" u="none" strike="noStrike" dirty="0">
                          <a:effectLst/>
                          <a:latin typeface="+mn-lt"/>
                          <a:cs typeface="Arial" panose="020B0604020202020204" pitchFamily="34" charset="0"/>
                        </a:rPr>
                        <a:t>Paraguay</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113</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107</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121</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124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122</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120</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122</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116</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119</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120</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118</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117</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3200" u="none" strike="noStrike" dirty="0">
                          <a:effectLst/>
                          <a:latin typeface="+mn-lt"/>
                          <a:cs typeface="Arial" panose="020B0604020202020204" pitchFamily="34" charset="0"/>
                        </a:rPr>
                        <a:t>112</a:t>
                      </a:r>
                      <a:endParaRPr lang="es-EC" sz="3200" b="0" i="0" u="none" strike="noStrike" dirty="0">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1327022267"/>
                  </a:ext>
                </a:extLst>
              </a:tr>
              <a:tr h="913315">
                <a:tc>
                  <a:txBody>
                    <a:bodyPr/>
                    <a:lstStyle/>
                    <a:p>
                      <a:pPr lvl="1" algn="l" fontAlgn="ctr"/>
                      <a:r>
                        <a:rPr lang="es-EC" sz="2800" u="none" strike="noStrike" dirty="0">
                          <a:effectLst/>
                          <a:latin typeface="+mn-lt"/>
                          <a:cs typeface="Arial" panose="020B0604020202020204" pitchFamily="34" charset="0"/>
                        </a:rPr>
                        <a:t>Venezuela </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89</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85</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98</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105</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122</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124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126</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134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131</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132</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130</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3200" u="none" strike="noStrike" dirty="0">
                          <a:effectLst/>
                          <a:latin typeface="+mn-lt"/>
                          <a:cs typeface="Arial" panose="020B0604020202020204" pitchFamily="34" charset="0"/>
                        </a:rPr>
                        <a:t>127</a:t>
                      </a:r>
                      <a:endParaRPr lang="es-EC" sz="3200" b="0" i="0" u="none" strike="noStrike" dirty="0">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1160212397"/>
                  </a:ext>
                </a:extLst>
              </a:tr>
              <a:tr h="913315">
                <a:tc>
                  <a:txBody>
                    <a:bodyPr/>
                    <a:lstStyle/>
                    <a:p>
                      <a:pPr lvl="1" algn="l" fontAlgn="ctr"/>
                      <a:r>
                        <a:rPr lang="es-EC" sz="2800" u="none" strike="noStrike" dirty="0">
                          <a:effectLst/>
                          <a:latin typeface="+mn-lt"/>
                          <a:cs typeface="Arial" panose="020B0604020202020204" pitchFamily="34" charset="0"/>
                        </a:rPr>
                        <a:t>Bolivia</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101</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99</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105</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118</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114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108</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103</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104</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98</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105</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a:effectLst/>
                          <a:latin typeface="+mn-lt"/>
                          <a:cs typeface="Arial" panose="020B0604020202020204" pitchFamily="34" charset="0"/>
                        </a:rPr>
                        <a:t>117</a:t>
                      </a:r>
                      <a:endParaRPr lang="es-EC" sz="2800" b="0" i="0" u="none" strike="noStrike">
                        <a:solidFill>
                          <a:srgbClr val="000000"/>
                        </a:solidFill>
                        <a:effectLst/>
                        <a:latin typeface="+mn-lt"/>
                        <a:cs typeface="Arial" panose="020B0604020202020204" pitchFamily="34" charset="0"/>
                      </a:endParaRPr>
                    </a:p>
                  </a:txBody>
                  <a:tcPr marL="9389" marR="9389" marT="9389" marB="0" anchor="ctr"/>
                </a:tc>
                <a:tc>
                  <a:txBody>
                    <a:bodyPr/>
                    <a:lstStyle/>
                    <a:p>
                      <a:pPr algn="ctr" fontAlgn="ctr"/>
                      <a:r>
                        <a:rPr lang="es-EC" sz="2800" b="0" u="none" strike="noStrike" dirty="0">
                          <a:effectLst/>
                          <a:latin typeface="+mn-lt"/>
                          <a:cs typeface="Arial" panose="020B0604020202020204" pitchFamily="34" charset="0"/>
                        </a:rPr>
                        <a:t>121</a:t>
                      </a:r>
                      <a:endParaRPr lang="es-EC" sz="2800" b="0" i="0" u="none" strike="noStrike" dirty="0">
                        <a:solidFill>
                          <a:srgbClr val="000000"/>
                        </a:solidFill>
                        <a:effectLst/>
                        <a:latin typeface="+mn-lt"/>
                        <a:cs typeface="Arial" panose="020B0604020202020204" pitchFamily="34" charset="0"/>
                      </a:endParaRPr>
                    </a:p>
                  </a:txBody>
                  <a:tcPr marL="9389" marR="9389" marT="9389" marB="0" anchor="ctr"/>
                </a:tc>
                <a:tc>
                  <a:txBody>
                    <a:bodyPr/>
                    <a:lstStyle/>
                    <a:p>
                      <a:pPr algn="ctr" fontAlgn="b"/>
                      <a:r>
                        <a:rPr lang="es-EC" sz="3200" u="none" strike="noStrike" dirty="0" err="1">
                          <a:effectLst/>
                          <a:latin typeface="+mn-lt"/>
                          <a:cs typeface="Arial" panose="020B0604020202020204" pitchFamily="34" charset="0"/>
                        </a:rPr>
                        <a:t>nd</a:t>
                      </a:r>
                      <a:r>
                        <a:rPr lang="es-EC" sz="3200" u="none" strike="noStrike" dirty="0">
                          <a:effectLst/>
                          <a:latin typeface="+mn-lt"/>
                          <a:cs typeface="Arial" panose="020B0604020202020204" pitchFamily="34" charset="0"/>
                        </a:rPr>
                        <a:t>.</a:t>
                      </a:r>
                      <a:endParaRPr lang="es-EC" sz="3200" b="0" i="0" u="none" strike="noStrike" dirty="0">
                        <a:solidFill>
                          <a:srgbClr val="000000"/>
                        </a:solidFill>
                        <a:effectLst/>
                        <a:latin typeface="+mn-lt"/>
                        <a:cs typeface="Arial" panose="020B0604020202020204" pitchFamily="34" charset="0"/>
                      </a:endParaRPr>
                    </a:p>
                  </a:txBody>
                  <a:tcPr marL="9389" marR="9389" marT="9389" marB="0" anchor="ctr"/>
                </a:tc>
                <a:extLst>
                  <a:ext uri="{0D108BD9-81ED-4DB2-BD59-A6C34878D82A}">
                    <a16:rowId xmlns:a16="http://schemas.microsoft.com/office/drawing/2014/main" val="3095161680"/>
                  </a:ext>
                </a:extLst>
              </a:tr>
            </a:tbl>
          </a:graphicData>
        </a:graphic>
      </p:graphicFrame>
    </p:spTree>
    <p:extLst>
      <p:ext uri="{BB962C8B-B14F-4D97-AF65-F5344CB8AC3E}">
        <p14:creationId xmlns:p14="http://schemas.microsoft.com/office/powerpoint/2010/main" val="4275765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47493"/>
            <a:ext cx="22716352" cy="123110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000" b="1" dirty="0">
                <a:latin typeface="Arial" panose="020B0604020202020204" pitchFamily="34" charset="0"/>
                <a:cs typeface="Arial" panose="020B0604020202020204" pitchFamily="34" charset="0"/>
              </a:rPr>
              <a:t>Índice de corrupción (10 menos corruptos)</a:t>
            </a: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11</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graphicFrame>
        <p:nvGraphicFramePr>
          <p:cNvPr id="11" name="Tabla 10">
            <a:extLst>
              <a:ext uri="{FF2B5EF4-FFF2-40B4-BE49-F238E27FC236}">
                <a16:creationId xmlns:a16="http://schemas.microsoft.com/office/drawing/2014/main" id="{F562B452-3AFB-4F97-BD3F-7EC10A234BB5}"/>
              </a:ext>
            </a:extLst>
          </p:cNvPr>
          <p:cNvGraphicFramePr>
            <a:graphicFrameLocks noGrp="1"/>
          </p:cNvGraphicFramePr>
          <p:nvPr>
            <p:extLst>
              <p:ext uri="{D42A27DB-BD31-4B8C-83A1-F6EECF244321}">
                <p14:modId xmlns:p14="http://schemas.microsoft.com/office/powerpoint/2010/main" val="2974696960"/>
              </p:ext>
            </p:extLst>
          </p:nvPr>
        </p:nvGraphicFramePr>
        <p:xfrm>
          <a:off x="5833872" y="2939907"/>
          <a:ext cx="13734288" cy="9653028"/>
        </p:xfrm>
        <a:graphic>
          <a:graphicData uri="http://schemas.openxmlformats.org/drawingml/2006/table">
            <a:tbl>
              <a:tblPr firstRow="1">
                <a:tableStyleId>{B301B821-A1FF-4177-AEE7-76D212191A09}</a:tableStyleId>
              </a:tblPr>
              <a:tblGrid>
                <a:gridCol w="6867144">
                  <a:extLst>
                    <a:ext uri="{9D8B030D-6E8A-4147-A177-3AD203B41FA5}">
                      <a16:colId xmlns:a16="http://schemas.microsoft.com/office/drawing/2014/main" val="848430251"/>
                    </a:ext>
                  </a:extLst>
                </a:gridCol>
                <a:gridCol w="6867144">
                  <a:extLst>
                    <a:ext uri="{9D8B030D-6E8A-4147-A177-3AD203B41FA5}">
                      <a16:colId xmlns:a16="http://schemas.microsoft.com/office/drawing/2014/main" val="1792214456"/>
                    </a:ext>
                  </a:extLst>
                </a:gridCol>
              </a:tblGrid>
              <a:tr h="837659">
                <a:tc>
                  <a:txBody>
                    <a:bodyPr/>
                    <a:lstStyle/>
                    <a:p>
                      <a:pPr algn="ctr" fontAlgn="b"/>
                      <a:r>
                        <a:rPr lang="es-EC" sz="4000" u="none" strike="noStrike" dirty="0">
                          <a:effectLst/>
                        </a:rPr>
                        <a:t>MENOS CORRUPTOS</a:t>
                      </a:r>
                      <a:endParaRPr lang="es-EC" sz="40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fontAlgn="b"/>
                      <a:r>
                        <a:rPr lang="es-EC" sz="4000" u="none" strike="noStrike" dirty="0">
                          <a:effectLst/>
                        </a:rPr>
                        <a:t>MAS COMPETITIVOS</a:t>
                      </a:r>
                      <a:endParaRPr lang="es-EC" sz="4000" b="1"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01848860"/>
                  </a:ext>
                </a:extLst>
              </a:tr>
              <a:tr h="797771">
                <a:tc>
                  <a:txBody>
                    <a:bodyPr/>
                    <a:lstStyle/>
                    <a:p>
                      <a:pPr lvl="1" algn="l" fontAlgn="b"/>
                      <a:r>
                        <a:rPr lang="es-EC" sz="4000" u="none" strike="noStrike" dirty="0">
                          <a:effectLst/>
                        </a:rPr>
                        <a:t>Nueva Zelanda</a:t>
                      </a:r>
                      <a:endParaRPr lang="es-EC" sz="4000" b="0" i="0" u="none" strike="noStrike" dirty="0">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Suiza</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0972089"/>
                  </a:ext>
                </a:extLst>
              </a:tr>
              <a:tr h="797771">
                <a:tc>
                  <a:txBody>
                    <a:bodyPr/>
                    <a:lstStyle/>
                    <a:p>
                      <a:pPr lvl="1" algn="l" fontAlgn="b"/>
                      <a:r>
                        <a:rPr lang="es-EC" sz="4000" u="none" strike="noStrike" dirty="0">
                          <a:effectLst/>
                        </a:rPr>
                        <a:t>Dinamarca</a:t>
                      </a:r>
                      <a:endParaRPr lang="es-EC" sz="4000" b="0" i="0" u="none" strike="noStrike" dirty="0">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Estados Unidos</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99820009"/>
                  </a:ext>
                </a:extLst>
              </a:tr>
              <a:tr h="797771">
                <a:tc>
                  <a:txBody>
                    <a:bodyPr/>
                    <a:lstStyle/>
                    <a:p>
                      <a:pPr lvl="1" algn="l" fontAlgn="b"/>
                      <a:r>
                        <a:rPr lang="es-EC" sz="4000" u="none" strike="noStrike">
                          <a:effectLst/>
                        </a:rPr>
                        <a:t>Finlandia</a:t>
                      </a:r>
                      <a:endParaRPr lang="es-EC" sz="4000" b="0" i="0" u="none" strike="noStrike">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Singapur</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4884325"/>
                  </a:ext>
                </a:extLst>
              </a:tr>
              <a:tr h="797771">
                <a:tc>
                  <a:txBody>
                    <a:bodyPr/>
                    <a:lstStyle/>
                    <a:p>
                      <a:pPr lvl="1" algn="l" fontAlgn="b"/>
                      <a:r>
                        <a:rPr lang="es-EC" sz="4000" u="none" strike="noStrike">
                          <a:effectLst/>
                        </a:rPr>
                        <a:t>Suecia</a:t>
                      </a:r>
                      <a:endParaRPr lang="es-EC" sz="4000" b="0" i="0" u="none" strike="noStrike">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Holanda</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13037414"/>
                  </a:ext>
                </a:extLst>
              </a:tr>
              <a:tr h="797771">
                <a:tc>
                  <a:txBody>
                    <a:bodyPr/>
                    <a:lstStyle/>
                    <a:p>
                      <a:pPr lvl="1" algn="l" fontAlgn="b"/>
                      <a:r>
                        <a:rPr lang="es-EC" sz="4000" u="none" strike="noStrike">
                          <a:effectLst/>
                        </a:rPr>
                        <a:t>Noruega</a:t>
                      </a:r>
                      <a:endParaRPr lang="es-EC" sz="4000" b="0" i="0" u="none" strike="noStrike">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Alemania</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5259386"/>
                  </a:ext>
                </a:extLst>
              </a:tr>
              <a:tr h="797771">
                <a:tc>
                  <a:txBody>
                    <a:bodyPr/>
                    <a:lstStyle/>
                    <a:p>
                      <a:pPr lvl="1" algn="l" fontAlgn="b"/>
                      <a:r>
                        <a:rPr lang="es-EC" sz="4000" u="none" strike="noStrike">
                          <a:effectLst/>
                        </a:rPr>
                        <a:t>Singapur</a:t>
                      </a:r>
                      <a:endParaRPr lang="es-EC" sz="4000" b="0" i="0" u="none" strike="noStrike">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Hong Kong</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73481571"/>
                  </a:ext>
                </a:extLst>
              </a:tr>
              <a:tr h="797771">
                <a:tc>
                  <a:txBody>
                    <a:bodyPr/>
                    <a:lstStyle/>
                    <a:p>
                      <a:pPr lvl="1" algn="l" fontAlgn="b"/>
                      <a:r>
                        <a:rPr lang="es-EC" sz="4000" u="none" strike="noStrike">
                          <a:effectLst/>
                        </a:rPr>
                        <a:t>Holanda</a:t>
                      </a:r>
                      <a:endParaRPr lang="es-EC" sz="4000" b="0" i="0" u="none" strike="noStrike">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Suecia</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74454752"/>
                  </a:ext>
                </a:extLst>
              </a:tr>
              <a:tr h="797771">
                <a:tc>
                  <a:txBody>
                    <a:bodyPr/>
                    <a:lstStyle/>
                    <a:p>
                      <a:pPr lvl="1" algn="l" fontAlgn="b"/>
                      <a:r>
                        <a:rPr lang="es-EC" sz="4000" u="none" strike="noStrike">
                          <a:effectLst/>
                        </a:rPr>
                        <a:t>Canadá</a:t>
                      </a:r>
                      <a:endParaRPr lang="es-EC" sz="4000" b="0" i="0" u="none" strike="noStrike">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Reino Unido</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92872425"/>
                  </a:ext>
                </a:extLst>
              </a:tr>
              <a:tr h="797771">
                <a:tc>
                  <a:txBody>
                    <a:bodyPr/>
                    <a:lstStyle/>
                    <a:p>
                      <a:pPr lvl="1" algn="l" fontAlgn="b"/>
                      <a:r>
                        <a:rPr lang="es-EC" sz="4000" u="none" strike="noStrike">
                          <a:effectLst/>
                        </a:rPr>
                        <a:t>Alemania</a:t>
                      </a:r>
                      <a:endParaRPr lang="es-EC" sz="4000" b="0" i="0" u="none" strike="noStrike">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Japón</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6366797"/>
                  </a:ext>
                </a:extLst>
              </a:tr>
              <a:tr h="797771">
                <a:tc>
                  <a:txBody>
                    <a:bodyPr/>
                    <a:lstStyle/>
                    <a:p>
                      <a:pPr lvl="1" algn="l" fontAlgn="b"/>
                      <a:r>
                        <a:rPr lang="es-EC" sz="4000" u="none" strike="noStrike">
                          <a:effectLst/>
                        </a:rPr>
                        <a:t>Luxemburgo</a:t>
                      </a:r>
                      <a:endParaRPr lang="es-EC" sz="4000" b="0" i="0" u="none" strike="noStrike">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Finlandia</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9447786"/>
                  </a:ext>
                </a:extLst>
              </a:tr>
              <a:tr h="837659">
                <a:tc>
                  <a:txBody>
                    <a:bodyPr/>
                    <a:lstStyle/>
                    <a:p>
                      <a:pPr lvl="1" algn="l" fontAlgn="b"/>
                      <a:r>
                        <a:rPr lang="es-EC" sz="4000" u="none" strike="noStrike">
                          <a:effectLst/>
                        </a:rPr>
                        <a:t>Reino Unido</a:t>
                      </a:r>
                      <a:endParaRPr lang="es-EC" sz="4000" b="0" i="0" u="none" strike="noStrike">
                        <a:solidFill>
                          <a:srgbClr val="000000"/>
                        </a:solidFill>
                        <a:effectLst/>
                        <a:latin typeface="Calibri" panose="020F0502020204030204" pitchFamily="34" charset="0"/>
                      </a:endParaRPr>
                    </a:p>
                  </a:txBody>
                  <a:tcPr marL="9525" marR="9525" marT="9525" marB="0" anchor="b"/>
                </a:tc>
                <a:tc>
                  <a:txBody>
                    <a:bodyPr/>
                    <a:lstStyle/>
                    <a:p>
                      <a:pPr lvl="1" algn="l" fontAlgn="b"/>
                      <a:r>
                        <a:rPr lang="es-EC" sz="4000" u="none" strike="noStrike" dirty="0">
                          <a:effectLst/>
                        </a:rPr>
                        <a:t>Noruega</a:t>
                      </a:r>
                      <a:endParaRPr lang="es-EC"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34692151"/>
                  </a:ext>
                </a:extLst>
              </a:tr>
            </a:tbl>
          </a:graphicData>
        </a:graphic>
      </p:graphicFrame>
    </p:spTree>
    <p:extLst>
      <p:ext uri="{BB962C8B-B14F-4D97-AF65-F5344CB8AC3E}">
        <p14:creationId xmlns:p14="http://schemas.microsoft.com/office/powerpoint/2010/main" val="111620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485937"/>
            <a:ext cx="22716352" cy="135421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800" b="1" dirty="0">
                <a:latin typeface="Arial" panose="020B0604020202020204" pitchFamily="34" charset="0"/>
                <a:cs typeface="Arial" panose="020B0604020202020204" pitchFamily="34" charset="0"/>
              </a:rPr>
              <a:t>Corrupción vs. Competitividad</a:t>
            </a: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12</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graphicFrame>
        <p:nvGraphicFramePr>
          <p:cNvPr id="10" name="Tabla 9">
            <a:extLst>
              <a:ext uri="{FF2B5EF4-FFF2-40B4-BE49-F238E27FC236}">
                <a16:creationId xmlns:a16="http://schemas.microsoft.com/office/drawing/2014/main" id="{C3205376-67D4-48F2-8598-6B22E0D3BB70}"/>
              </a:ext>
            </a:extLst>
          </p:cNvPr>
          <p:cNvGraphicFramePr>
            <a:graphicFrameLocks noGrp="1"/>
          </p:cNvGraphicFramePr>
          <p:nvPr>
            <p:extLst>
              <p:ext uri="{D42A27DB-BD31-4B8C-83A1-F6EECF244321}">
                <p14:modId xmlns:p14="http://schemas.microsoft.com/office/powerpoint/2010/main" val="1830740239"/>
              </p:ext>
            </p:extLst>
          </p:nvPr>
        </p:nvGraphicFramePr>
        <p:xfrm>
          <a:off x="5845174" y="2891237"/>
          <a:ext cx="13722986" cy="9701698"/>
        </p:xfrm>
        <a:graphic>
          <a:graphicData uri="http://schemas.openxmlformats.org/drawingml/2006/table">
            <a:tbl>
              <a:tblPr firstRow="1">
                <a:tableStyleId>{B301B821-A1FF-4177-AEE7-76D212191A09}</a:tableStyleId>
              </a:tblPr>
              <a:tblGrid>
                <a:gridCol w="6400827">
                  <a:extLst>
                    <a:ext uri="{9D8B030D-6E8A-4147-A177-3AD203B41FA5}">
                      <a16:colId xmlns:a16="http://schemas.microsoft.com/office/drawing/2014/main" val="1744551826"/>
                    </a:ext>
                  </a:extLst>
                </a:gridCol>
                <a:gridCol w="7322159">
                  <a:extLst>
                    <a:ext uri="{9D8B030D-6E8A-4147-A177-3AD203B41FA5}">
                      <a16:colId xmlns:a16="http://schemas.microsoft.com/office/drawing/2014/main" val="2270594104"/>
                    </a:ext>
                  </a:extLst>
                </a:gridCol>
              </a:tblGrid>
              <a:tr h="876647">
                <a:tc>
                  <a:txBody>
                    <a:bodyPr/>
                    <a:lstStyle/>
                    <a:p>
                      <a:pPr algn="ctr" fontAlgn="b"/>
                      <a:r>
                        <a:rPr lang="es-EC" sz="4000" u="none" strike="noStrike" dirty="0">
                          <a:effectLst/>
                        </a:rPr>
                        <a:t>MAS CORRUPTOS</a:t>
                      </a:r>
                      <a:endParaRPr lang="es-EC" sz="4000" b="1" i="0" u="none" strike="noStrike" dirty="0">
                        <a:solidFill>
                          <a:srgbClr val="FFFFFF"/>
                        </a:solidFill>
                        <a:effectLst/>
                        <a:latin typeface="Calibri" panose="020F0502020204030204" pitchFamily="34" charset="0"/>
                      </a:endParaRPr>
                    </a:p>
                  </a:txBody>
                  <a:tcPr marL="9525" marR="9525" marT="9525" marB="0" anchor="ctr"/>
                </a:tc>
                <a:tc>
                  <a:txBody>
                    <a:bodyPr/>
                    <a:lstStyle/>
                    <a:p>
                      <a:pPr algn="ctr" fontAlgn="b"/>
                      <a:r>
                        <a:rPr lang="es-EC" sz="4000" u="none" strike="noStrike" dirty="0">
                          <a:effectLst/>
                        </a:rPr>
                        <a:t>MENOS COMPETITIVOS</a:t>
                      </a:r>
                      <a:endParaRPr lang="es-EC" sz="4000" b="1"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757091698"/>
                  </a:ext>
                </a:extLst>
              </a:tr>
              <a:tr h="809403">
                <a:tc>
                  <a:txBody>
                    <a:bodyPr/>
                    <a:lstStyle/>
                    <a:p>
                      <a:pPr lvl="1" algn="l" fontAlgn="b"/>
                      <a:r>
                        <a:rPr lang="es-EC" sz="4000" u="none" strike="noStrike" dirty="0">
                          <a:effectLst/>
                        </a:rPr>
                        <a:t>Somalia</a:t>
                      </a:r>
                      <a:endParaRPr lang="es-EC" sz="4000" b="0" i="0" u="none" strike="noStrike" dirty="0">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a:effectLst/>
                        </a:rPr>
                        <a:t>Yemen</a:t>
                      </a:r>
                      <a:endParaRPr lang="es-EC" sz="40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01511021"/>
                  </a:ext>
                </a:extLst>
              </a:tr>
              <a:tr h="809403">
                <a:tc>
                  <a:txBody>
                    <a:bodyPr/>
                    <a:lstStyle/>
                    <a:p>
                      <a:pPr lvl="1" algn="l" fontAlgn="b"/>
                      <a:r>
                        <a:rPr lang="es-EC" sz="4000" u="none" strike="noStrike" dirty="0">
                          <a:effectLst/>
                        </a:rPr>
                        <a:t>Sudán del Sur</a:t>
                      </a:r>
                      <a:endParaRPr lang="es-EC" sz="4000" b="0" i="0" u="none" strike="noStrike" dirty="0">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dirty="0">
                          <a:effectLst/>
                        </a:rPr>
                        <a:t>Mozambique</a:t>
                      </a:r>
                      <a:endParaRPr lang="es-EC" sz="4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3218115"/>
                  </a:ext>
                </a:extLst>
              </a:tr>
              <a:tr h="809403">
                <a:tc>
                  <a:txBody>
                    <a:bodyPr/>
                    <a:lstStyle/>
                    <a:p>
                      <a:pPr lvl="1" algn="l" fontAlgn="b"/>
                      <a:r>
                        <a:rPr lang="es-EC" sz="4000" u="none" strike="noStrike" dirty="0">
                          <a:effectLst/>
                        </a:rPr>
                        <a:t>Corea del Norte</a:t>
                      </a:r>
                      <a:endParaRPr lang="es-EC" sz="4000" b="0" i="0" u="none" strike="noStrike" dirty="0">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dirty="0">
                          <a:effectLst/>
                        </a:rPr>
                        <a:t>Chad</a:t>
                      </a:r>
                      <a:endParaRPr lang="es-EC" sz="4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3028113"/>
                  </a:ext>
                </a:extLst>
              </a:tr>
              <a:tr h="809403">
                <a:tc>
                  <a:txBody>
                    <a:bodyPr/>
                    <a:lstStyle/>
                    <a:p>
                      <a:pPr lvl="1" algn="l" fontAlgn="b"/>
                      <a:r>
                        <a:rPr lang="es-EC" sz="4000" u="none" strike="noStrike" dirty="0">
                          <a:effectLst/>
                        </a:rPr>
                        <a:t>Siria</a:t>
                      </a:r>
                      <a:endParaRPr lang="es-EC" sz="4000" b="0" i="0" u="none" strike="noStrike" dirty="0">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dirty="0">
                          <a:effectLst/>
                        </a:rPr>
                        <a:t>Liberia</a:t>
                      </a:r>
                      <a:endParaRPr lang="es-EC" sz="4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362643546"/>
                  </a:ext>
                </a:extLst>
              </a:tr>
              <a:tr h="809403">
                <a:tc>
                  <a:txBody>
                    <a:bodyPr/>
                    <a:lstStyle/>
                    <a:p>
                      <a:pPr lvl="1" algn="l" fontAlgn="b"/>
                      <a:r>
                        <a:rPr lang="es-EC" sz="4000" u="none" strike="noStrike">
                          <a:effectLst/>
                        </a:rPr>
                        <a:t>Libia</a:t>
                      </a:r>
                      <a:endParaRPr lang="es-EC" sz="4000" b="0" i="0" u="none" strike="noStrike">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dirty="0">
                          <a:effectLst/>
                        </a:rPr>
                        <a:t>Mauritania</a:t>
                      </a:r>
                      <a:endParaRPr lang="es-EC" sz="4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47199472"/>
                  </a:ext>
                </a:extLst>
              </a:tr>
              <a:tr h="809403">
                <a:tc>
                  <a:txBody>
                    <a:bodyPr/>
                    <a:lstStyle/>
                    <a:p>
                      <a:pPr lvl="1" algn="l" fontAlgn="b"/>
                      <a:r>
                        <a:rPr lang="es-EC" sz="4000" u="none" strike="noStrike">
                          <a:effectLst/>
                        </a:rPr>
                        <a:t>Yemen</a:t>
                      </a:r>
                      <a:endParaRPr lang="es-EC" sz="4000" b="0" i="0" u="none" strike="noStrike">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dirty="0">
                          <a:effectLst/>
                        </a:rPr>
                        <a:t>Malawi</a:t>
                      </a:r>
                      <a:endParaRPr lang="es-EC" sz="4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23704758"/>
                  </a:ext>
                </a:extLst>
              </a:tr>
              <a:tr h="809403">
                <a:tc>
                  <a:txBody>
                    <a:bodyPr/>
                    <a:lstStyle/>
                    <a:p>
                      <a:pPr lvl="1" algn="l" fontAlgn="b"/>
                      <a:r>
                        <a:rPr lang="es-EC" sz="4000" u="none" strike="noStrike">
                          <a:effectLst/>
                        </a:rPr>
                        <a:t>Sudán del Sur</a:t>
                      </a:r>
                      <a:endParaRPr lang="es-EC" sz="4000" b="0" i="0" u="none" strike="noStrike">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dirty="0">
                          <a:effectLst/>
                        </a:rPr>
                        <a:t>Lesotho</a:t>
                      </a:r>
                      <a:endParaRPr lang="es-EC" sz="4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62519823"/>
                  </a:ext>
                </a:extLst>
              </a:tr>
              <a:tr h="809403">
                <a:tc>
                  <a:txBody>
                    <a:bodyPr/>
                    <a:lstStyle/>
                    <a:p>
                      <a:pPr lvl="1" algn="l" fontAlgn="b"/>
                      <a:r>
                        <a:rPr lang="es-EC" sz="4000" u="none" strike="noStrike">
                          <a:effectLst/>
                        </a:rPr>
                        <a:t>Afganistán</a:t>
                      </a:r>
                      <a:endParaRPr lang="es-EC" sz="4000" b="0" i="0" u="none" strike="noStrike">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dirty="0">
                          <a:effectLst/>
                        </a:rPr>
                        <a:t>Sierra Leona</a:t>
                      </a:r>
                      <a:endParaRPr lang="es-EC" sz="4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64699826"/>
                  </a:ext>
                </a:extLst>
              </a:tr>
              <a:tr h="809403">
                <a:tc>
                  <a:txBody>
                    <a:bodyPr/>
                    <a:lstStyle/>
                    <a:p>
                      <a:pPr lvl="1" algn="l" fontAlgn="b"/>
                      <a:r>
                        <a:rPr lang="es-EC" sz="4000" u="none" strike="noStrike">
                          <a:effectLst/>
                        </a:rPr>
                        <a:t>Guinea</a:t>
                      </a:r>
                      <a:endParaRPr lang="es-EC" sz="4000" b="0" i="0" u="none" strike="noStrike">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dirty="0">
                          <a:effectLst/>
                        </a:rPr>
                        <a:t>Burundi</a:t>
                      </a:r>
                      <a:endParaRPr lang="es-EC" sz="4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905490183"/>
                  </a:ext>
                </a:extLst>
              </a:tr>
              <a:tr h="809403">
                <a:tc>
                  <a:txBody>
                    <a:bodyPr/>
                    <a:lstStyle/>
                    <a:p>
                      <a:pPr lvl="1" algn="l" fontAlgn="b"/>
                      <a:r>
                        <a:rPr lang="es-EC" sz="4000" u="none" strike="noStrike">
                          <a:effectLst/>
                        </a:rPr>
                        <a:t>Venezuela</a:t>
                      </a:r>
                      <a:endParaRPr lang="es-EC" sz="4000" b="0" i="0" u="none" strike="noStrike">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tc>
                  <a:txBody>
                    <a:bodyPr/>
                    <a:lstStyle/>
                    <a:p>
                      <a:pPr lvl="1" algn="l" fontAlgn="b"/>
                      <a:r>
                        <a:rPr lang="es-EC" sz="4000" u="none" strike="noStrike" dirty="0">
                          <a:effectLst/>
                        </a:rPr>
                        <a:t>Venezuela</a:t>
                      </a:r>
                      <a:endParaRPr lang="es-EC" sz="4000" b="0"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785098702"/>
                  </a:ext>
                </a:extLst>
              </a:tr>
              <a:tr h="731021">
                <a:tc>
                  <a:txBody>
                    <a:bodyPr/>
                    <a:lstStyle/>
                    <a:p>
                      <a:pPr lvl="1" algn="l" fontAlgn="b"/>
                      <a:r>
                        <a:rPr lang="es-EC" sz="4000" u="none" strike="noStrike">
                          <a:effectLst/>
                        </a:rPr>
                        <a:t>Haiti</a:t>
                      </a:r>
                      <a:endParaRPr lang="es-EC" sz="4000" b="0" i="0" u="none" strike="noStrike">
                        <a:solidFill>
                          <a:srgbClr val="000000"/>
                        </a:solidFill>
                        <a:effectLst/>
                        <a:latin typeface="Calibri" panose="020F0502020204030204" pitchFamily="34" charset="0"/>
                      </a:endParaRPr>
                    </a:p>
                  </a:txBody>
                  <a:tcPr marL="9525" marR="9525" marT="9525" marB="0" anchor="ctr"/>
                </a:tc>
                <a:tc>
                  <a:txBody>
                    <a:bodyPr/>
                    <a:lstStyle/>
                    <a:p>
                      <a:pPr lvl="1" algn="l" fontAlgn="b"/>
                      <a:r>
                        <a:rPr lang="es-EC" sz="4000" u="none" strike="noStrike" dirty="0">
                          <a:effectLst/>
                        </a:rPr>
                        <a:t>Irak</a:t>
                      </a:r>
                      <a:endParaRPr lang="es-EC" sz="40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15239055"/>
                  </a:ext>
                </a:extLst>
              </a:tr>
            </a:tbl>
          </a:graphicData>
        </a:graphic>
      </p:graphicFrame>
    </p:spTree>
    <p:extLst>
      <p:ext uri="{BB962C8B-B14F-4D97-AF65-F5344CB8AC3E}">
        <p14:creationId xmlns:p14="http://schemas.microsoft.com/office/powerpoint/2010/main" val="4013861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747547"/>
            <a:ext cx="22716352" cy="83099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5400" b="1" dirty="0">
                <a:solidFill>
                  <a:srgbClr val="333333"/>
                </a:solidFill>
                <a:latin typeface="Source Sans Pro Light"/>
                <a:ea typeface="Source Sans Pro Light"/>
                <a:cs typeface="Source Sans Pro Light"/>
                <a:sym typeface="Source Sans Pro Light"/>
              </a:rPr>
              <a:t>Centro de Estudios de Simulación de Soborno, Extorción y Coerción </a:t>
            </a:r>
            <a:endParaRPr lang="es-EC" sz="54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13</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2340582"/>
            <a:ext cx="22383263" cy="1013788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just" defTabSz="584185">
              <a:lnSpc>
                <a:spcPct val="80000"/>
              </a:lnSpc>
              <a:buClr>
                <a:schemeClr val="accent1">
                  <a:lumMod val="60000"/>
                  <a:lumOff val="40000"/>
                </a:schemeClr>
              </a:buClr>
              <a:defRPr sz="1800"/>
            </a:pPr>
            <a:r>
              <a:rPr lang="es-EC" sz="5400" dirty="0">
                <a:solidFill>
                  <a:schemeClr val="tx1"/>
                </a:solidFill>
              </a:rPr>
              <a:t>Ficha técnica: 308 mujeres encuestadas en las zonas rurales de la Sierra, Costa y Amazonía. (2016)</a:t>
            </a: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712770" indent="-712770" algn="just" defTabSz="584185">
              <a:lnSpc>
                <a:spcPct val="80000"/>
              </a:lnSpc>
              <a:buClr>
                <a:schemeClr val="accent1">
                  <a:lumMod val="60000"/>
                  <a:lumOff val="40000"/>
                </a:schemeClr>
              </a:buClr>
              <a:defRPr sz="1800"/>
            </a:pPr>
            <a:r>
              <a:rPr lang="es-EC" sz="5400" dirty="0">
                <a:solidFill>
                  <a:schemeClr val="tx1"/>
                </a:solidFill>
              </a:rPr>
              <a:t>Resultados:</a:t>
            </a:r>
          </a:p>
          <a:p>
            <a:pPr marL="712770" indent="-712770" algn="just" defTabSz="584185">
              <a:lnSpc>
                <a:spcPct val="80000"/>
              </a:lnSpc>
              <a:buClr>
                <a:schemeClr val="accent1">
                  <a:lumMod val="60000"/>
                  <a:lumOff val="40000"/>
                </a:schemeClr>
              </a:buClr>
              <a:defRPr sz="1800"/>
            </a:pPr>
            <a:endParaRPr lang="es-EC" sz="5400" b="1" dirty="0">
              <a:solidFill>
                <a:schemeClr val="tx1"/>
              </a:solidFill>
            </a:endParaRPr>
          </a:p>
          <a:p>
            <a:pPr marL="1112811" lvl="1" indent="-712770" algn="just" defTabSz="584185">
              <a:lnSpc>
                <a:spcPct val="110000"/>
              </a:lnSpc>
              <a:buClr>
                <a:schemeClr val="accent1">
                  <a:lumMod val="60000"/>
                  <a:lumOff val="40000"/>
                </a:schemeClr>
              </a:buClr>
              <a:buFont typeface="Arial" panose="020B0604020202020204" pitchFamily="34" charset="0"/>
              <a:buChar char="•"/>
              <a:defRPr sz="1800"/>
            </a:pPr>
            <a:r>
              <a:rPr lang="es-EC" sz="5200" dirty="0">
                <a:solidFill>
                  <a:schemeClr val="tx1"/>
                </a:solidFill>
              </a:rPr>
              <a:t>56,8% han sido extorsionadas al menos una vez por un funcionario público.</a:t>
            </a:r>
          </a:p>
          <a:p>
            <a:pPr marL="1112811" lvl="1" indent="-712770" algn="just" defTabSz="584185">
              <a:lnSpc>
                <a:spcPct val="110000"/>
              </a:lnSpc>
              <a:buClr>
                <a:schemeClr val="accent1">
                  <a:lumMod val="60000"/>
                  <a:lumOff val="40000"/>
                </a:schemeClr>
              </a:buClr>
              <a:buFont typeface="Arial" panose="020B0604020202020204" pitchFamily="34" charset="0"/>
              <a:buChar char="•"/>
              <a:defRPr sz="1800"/>
            </a:pPr>
            <a:r>
              <a:rPr lang="es-EC" sz="5200" dirty="0">
                <a:solidFill>
                  <a:schemeClr val="tx1"/>
                </a:solidFill>
              </a:rPr>
              <a:t>62,5% han sido extorsionadas al menos una vez por un funcionario de banco.</a:t>
            </a:r>
          </a:p>
          <a:p>
            <a:pPr marL="1112811" lvl="1" indent="-712770" algn="just" defTabSz="584185">
              <a:lnSpc>
                <a:spcPct val="110000"/>
              </a:lnSpc>
              <a:buClr>
                <a:schemeClr val="accent1">
                  <a:lumMod val="60000"/>
                  <a:lumOff val="40000"/>
                </a:schemeClr>
              </a:buClr>
              <a:buFont typeface="Arial" panose="020B0604020202020204" pitchFamily="34" charset="0"/>
              <a:buChar char="•"/>
              <a:defRPr sz="1800"/>
            </a:pPr>
            <a:r>
              <a:rPr lang="es-EC" sz="5200" dirty="0">
                <a:solidFill>
                  <a:schemeClr val="tx1"/>
                </a:solidFill>
              </a:rPr>
              <a:t>67% de los extorsionadores pidió dinero, otros pidieron regalos, una cita o favores sexuales.</a:t>
            </a:r>
          </a:p>
          <a:p>
            <a:pPr marL="1112811" lvl="1" indent="-712770" algn="just" defTabSz="584185">
              <a:lnSpc>
                <a:spcPct val="110000"/>
              </a:lnSpc>
              <a:buClr>
                <a:schemeClr val="accent1">
                  <a:lumMod val="60000"/>
                  <a:lumOff val="40000"/>
                </a:schemeClr>
              </a:buClr>
              <a:buFont typeface="Arial" panose="020B0604020202020204" pitchFamily="34" charset="0"/>
              <a:buChar char="•"/>
              <a:defRPr sz="1800"/>
            </a:pPr>
            <a:r>
              <a:rPr lang="es-EC" sz="5200" dirty="0">
                <a:solidFill>
                  <a:schemeClr val="tx1"/>
                </a:solidFill>
              </a:rPr>
              <a:t>77% de las mujeres considera a la extorsión un problema en su vida</a:t>
            </a:r>
          </a:p>
          <a:p>
            <a:pPr marL="1112811" lvl="1" indent="-712770" algn="just" defTabSz="584185">
              <a:lnSpc>
                <a:spcPct val="110000"/>
              </a:lnSpc>
              <a:buClr>
                <a:schemeClr val="accent1">
                  <a:lumMod val="60000"/>
                  <a:lumOff val="40000"/>
                </a:schemeClr>
              </a:buClr>
              <a:buFont typeface="Arial" panose="020B0604020202020204" pitchFamily="34" charset="0"/>
              <a:buChar char="•"/>
              <a:defRPr sz="1800"/>
            </a:pPr>
            <a:r>
              <a:rPr lang="es-EC" sz="5200" dirty="0">
                <a:solidFill>
                  <a:schemeClr val="tx1"/>
                </a:solidFill>
              </a:rPr>
              <a:t>40% de las encuestadas no pido conseguir el servicio que buscaba</a:t>
            </a:r>
          </a:p>
          <a:p>
            <a:pPr marL="1112811" lvl="1" indent="-712770" algn="just" defTabSz="584185">
              <a:lnSpc>
                <a:spcPct val="110000"/>
              </a:lnSpc>
              <a:buClr>
                <a:schemeClr val="accent1">
                  <a:lumMod val="60000"/>
                  <a:lumOff val="40000"/>
                </a:schemeClr>
              </a:buClr>
              <a:buFont typeface="Arial" panose="020B0604020202020204" pitchFamily="34" charset="0"/>
              <a:buChar char="•"/>
              <a:defRPr sz="1800"/>
            </a:pPr>
            <a:r>
              <a:rPr lang="es-EC" sz="5200" dirty="0">
                <a:solidFill>
                  <a:schemeClr val="tx1"/>
                </a:solidFill>
              </a:rPr>
              <a:t>35% de las encuestadas dijo que se negó a pagar la coima</a:t>
            </a:r>
          </a:p>
          <a:p>
            <a:pPr marL="1112811" lvl="1" indent="-712770" algn="just" defTabSz="584185">
              <a:lnSpc>
                <a:spcPct val="80000"/>
              </a:lnSpc>
              <a:buClr>
                <a:schemeClr val="accent1">
                  <a:lumMod val="60000"/>
                  <a:lumOff val="40000"/>
                </a:schemeClr>
              </a:buClr>
              <a:defRPr sz="1800"/>
            </a:pPr>
            <a:endParaRPr lang="es-EC" sz="5200" dirty="0">
              <a:solidFill>
                <a:schemeClr val="tx1"/>
              </a:solidFill>
            </a:endParaRPr>
          </a:p>
          <a:p>
            <a:pPr marL="0" indent="0">
              <a:lnSpc>
                <a:spcPct val="80000"/>
              </a:lnSpc>
              <a:buNone/>
              <a:defRPr sz="1800"/>
            </a:pPr>
            <a:r>
              <a:rPr lang="es-EC" sz="3000" dirty="0">
                <a:solidFill>
                  <a:schemeClr val="accent1"/>
                </a:solidFill>
                <a:latin typeface="+mj-lt"/>
                <a:cs typeface="Arial" panose="020B0604020202020204" pitchFamily="34" charset="0"/>
              </a:rPr>
              <a:t>Fuente: Encuestas Bruce Horowitz.</a:t>
            </a: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20887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424382"/>
            <a:ext cx="21458739" cy="147732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lvl="0" algn="l">
              <a:defRPr sz="1800"/>
            </a:pPr>
            <a:r>
              <a:rPr lang="es-EC" sz="4800" b="1" dirty="0">
                <a:solidFill>
                  <a:srgbClr val="333333"/>
                </a:solidFill>
                <a:latin typeface="Source Sans Pro Light"/>
                <a:ea typeface="Source Sans Pro Light"/>
                <a:cs typeface="Source Sans Pro Light"/>
                <a:sym typeface="Source Sans Pro Light"/>
              </a:rPr>
              <a:t>Percepción de las personas en situación de pobreza del cantón Cuenca sobre corrupción</a:t>
            </a:r>
            <a:endParaRPr lang="es-EC" sz="48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871705"/>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14</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2596896"/>
            <a:ext cx="21458739" cy="9985248"/>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just" defTabSz="584185">
              <a:buClr>
                <a:schemeClr val="accent1">
                  <a:lumMod val="60000"/>
                  <a:lumOff val="40000"/>
                </a:schemeClr>
              </a:buClr>
              <a:defRPr sz="1800"/>
            </a:pPr>
            <a:r>
              <a:rPr lang="es-EC" sz="5800" dirty="0">
                <a:solidFill>
                  <a:schemeClr val="tx1"/>
                </a:solidFill>
              </a:rPr>
              <a:t>El tema de la pobreza históricamente ha sido tratado desde diferentes ópticas alrededor del mundo; pero todos coincidimos en que al referirnos a pobreza no solo la entendemos como carencia de recursos monetarios que imposibilita al individuo y su familia pueda adquirir bienes y servicios para satisfacer sus necesidades primarias básicas sino que su definición va mucho más allá, está en detectar si ese hogar tiene acceso a salud, servicios básicos, una buena educación, acceso a vivienda digna, vive en la inseguridad, se encuentra afectada por la corrupción, etc.</a:t>
            </a:r>
          </a:p>
          <a:p>
            <a:pPr marL="712770" indent="-712770" algn="just" defTabSz="584185">
              <a:buClr>
                <a:schemeClr val="accent1">
                  <a:lumMod val="60000"/>
                  <a:lumOff val="40000"/>
                </a:schemeClr>
              </a:buClr>
              <a:defRPr sz="1800"/>
            </a:pPr>
            <a:endParaRPr lang="es-EC" sz="5800" dirty="0">
              <a:solidFill>
                <a:schemeClr val="tx1"/>
              </a:solidFill>
            </a:endParaRPr>
          </a:p>
          <a:p>
            <a:pPr marL="712770" indent="-712770" algn="just" defTabSz="584185">
              <a:buClr>
                <a:schemeClr val="accent1">
                  <a:lumMod val="60000"/>
                  <a:lumOff val="40000"/>
                </a:schemeClr>
              </a:buClr>
              <a:defRPr sz="1800"/>
            </a:pPr>
            <a:r>
              <a:rPr lang="es-EC" sz="5800" dirty="0" smtClean="0">
                <a:solidFill>
                  <a:schemeClr val="tx1"/>
                </a:solidFill>
              </a:rPr>
              <a:t>La </a:t>
            </a:r>
            <a:r>
              <a:rPr lang="es-EC" sz="5800" dirty="0">
                <a:solidFill>
                  <a:schemeClr val="tx1"/>
                </a:solidFill>
              </a:rPr>
              <a:t>UPS desde el año 2010 en alianza con la Universidad Salesiana Silva Enríquez de Chile ha realizado una investigación en la ciudad de Cuenca, sobre la percepción de las personas vulnerables en un conjunto de catorce derechos y necesidades, alimentación familiar, necesidades habitacionales, derechos personales, seguridad ciudadana, mercado laboral, probidad y corrupción,  medioambiente, servicios básicos, incluido transporte público, atención de salud, cultura y educación, seguridad ciudadana y probidad y corrupción.</a:t>
            </a: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404654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2" end="2"/>
                                            </p:txEl>
                                          </p:spTgt>
                                        </p:tgtEl>
                                        <p:attrNameLst>
                                          <p:attrName>style.visibility</p:attrName>
                                        </p:attrNameLst>
                                      </p:cBhvr>
                                      <p:to>
                                        <p:strVal val="visible"/>
                                      </p:to>
                                    </p:set>
                                    <p:animEffect transition="in" filter="fade">
                                      <p:cBhvr>
                                        <p:cTn id="7" dur="500"/>
                                        <p:tgtEl>
                                          <p:spTgt spid="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424382"/>
            <a:ext cx="21458739" cy="147732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lvl="0" algn="l">
              <a:defRPr sz="1800"/>
            </a:pPr>
            <a:r>
              <a:rPr lang="es-EC" sz="4800" b="1" dirty="0">
                <a:solidFill>
                  <a:srgbClr val="333333"/>
                </a:solidFill>
                <a:latin typeface="Source Sans Pro Light"/>
                <a:ea typeface="Source Sans Pro Light"/>
                <a:cs typeface="Source Sans Pro Light"/>
                <a:sym typeface="Source Sans Pro Light"/>
              </a:rPr>
              <a:t>Percepción de las personas en situación de pobreza del cantón Cuenca sobre corrupción</a:t>
            </a:r>
            <a:endParaRPr lang="es-EC" sz="48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871705"/>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15</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2596896"/>
            <a:ext cx="21458739" cy="9985248"/>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just" defTabSz="584185">
              <a:spcAft>
                <a:spcPts val="1200"/>
              </a:spcAft>
              <a:buClr>
                <a:schemeClr val="accent1">
                  <a:lumMod val="60000"/>
                  <a:lumOff val="40000"/>
                </a:schemeClr>
              </a:buClr>
              <a:defRPr sz="1800"/>
            </a:pPr>
            <a:r>
              <a:rPr lang="es-EC" sz="5200" dirty="0">
                <a:solidFill>
                  <a:schemeClr val="tx1"/>
                </a:solidFill>
              </a:rPr>
              <a:t>Ficha Técnica: (La metodología es similar a la utilizada para realizar este estudio en Santiago de Chile por parte de la Universidad Silva Enríquez)</a:t>
            </a:r>
          </a:p>
          <a:p>
            <a:pPr marL="712770" indent="-712770" algn="just" defTabSz="584185">
              <a:spcAft>
                <a:spcPts val="1200"/>
              </a:spcAft>
              <a:buClr>
                <a:schemeClr val="accent1">
                  <a:lumMod val="60000"/>
                  <a:lumOff val="40000"/>
                </a:schemeClr>
              </a:buClr>
              <a:defRPr sz="1800"/>
            </a:pPr>
            <a:r>
              <a:rPr lang="es-EC" sz="5200" dirty="0">
                <a:solidFill>
                  <a:schemeClr val="tx1"/>
                </a:solidFill>
              </a:rPr>
              <a:t>Tamaño de la muestra: 	411</a:t>
            </a:r>
          </a:p>
          <a:p>
            <a:pPr marL="712770" indent="-712770" algn="just" defTabSz="584185">
              <a:spcAft>
                <a:spcPts val="1200"/>
              </a:spcAft>
              <a:buClr>
                <a:schemeClr val="accent1">
                  <a:lumMod val="60000"/>
                  <a:lumOff val="40000"/>
                </a:schemeClr>
              </a:buClr>
              <a:defRPr sz="1800"/>
            </a:pPr>
            <a:r>
              <a:rPr lang="es-EC" sz="5200" dirty="0">
                <a:solidFill>
                  <a:schemeClr val="tx1"/>
                </a:solidFill>
              </a:rPr>
              <a:t>Nivel de confianza: 			95%</a:t>
            </a:r>
          </a:p>
          <a:p>
            <a:pPr marL="712770" indent="-712770" algn="just" defTabSz="584185">
              <a:spcAft>
                <a:spcPts val="1200"/>
              </a:spcAft>
              <a:buClr>
                <a:schemeClr val="accent1">
                  <a:lumMod val="60000"/>
                  <a:lumOff val="40000"/>
                </a:schemeClr>
              </a:buClr>
              <a:defRPr sz="1800"/>
            </a:pPr>
            <a:r>
              <a:rPr lang="es-EC" sz="5200" dirty="0">
                <a:solidFill>
                  <a:schemeClr val="tx1"/>
                </a:solidFill>
              </a:rPr>
              <a:t>Error muestral: 					4.7%</a:t>
            </a:r>
          </a:p>
          <a:p>
            <a:pPr marL="712770" indent="-712770" algn="just" defTabSz="584185">
              <a:spcAft>
                <a:spcPts val="1200"/>
              </a:spcAft>
              <a:buClr>
                <a:schemeClr val="accent1">
                  <a:lumMod val="60000"/>
                  <a:lumOff val="40000"/>
                </a:schemeClr>
              </a:buClr>
              <a:defRPr sz="1800"/>
            </a:pPr>
            <a:r>
              <a:rPr lang="es-EC" sz="5200" dirty="0">
                <a:solidFill>
                  <a:schemeClr val="tx1"/>
                </a:solidFill>
              </a:rPr>
              <a:t>Unidad de muestreo: Viviendas donde reside al menos 1 persona de 15 o más años de edad, en condición de pobreza, ubicadas en sectores urbanos de Cuenca.</a:t>
            </a:r>
          </a:p>
          <a:p>
            <a:pPr marL="712770" indent="-712770" algn="just" defTabSz="584185">
              <a:spcAft>
                <a:spcPts val="1200"/>
              </a:spcAft>
              <a:buClr>
                <a:schemeClr val="accent1">
                  <a:lumMod val="60000"/>
                  <a:lumOff val="40000"/>
                </a:schemeClr>
              </a:buClr>
              <a:defRPr sz="1800"/>
            </a:pPr>
            <a:r>
              <a:rPr lang="es-EC" sz="5200" dirty="0">
                <a:solidFill>
                  <a:schemeClr val="tx1"/>
                </a:solidFill>
              </a:rPr>
              <a:t>Equipo de trabajo: Grupo de Investigación de Percepción de la Realidad Socioeconómica de la ciudad de Cuenca de la UPS Cuenca</a:t>
            </a: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4084258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733">
            <a:extLst>
              <a:ext uri="{FF2B5EF4-FFF2-40B4-BE49-F238E27FC236}">
                <a16:creationId xmlns:a16="http://schemas.microsoft.com/office/drawing/2014/main" id="{72F321AC-BA34-4B86-B403-FE005383A893}"/>
              </a:ext>
            </a:extLst>
          </p:cNvPr>
          <p:cNvSpPr/>
          <p:nvPr/>
        </p:nvSpPr>
        <p:spPr>
          <a:xfrm>
            <a:off x="1410855" y="747546"/>
            <a:ext cx="23192220" cy="83099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lvl="0" algn="l">
              <a:defRPr sz="1800"/>
            </a:pPr>
            <a:r>
              <a:rPr lang="es-EC" sz="5400" b="1" dirty="0">
                <a:solidFill>
                  <a:srgbClr val="333333"/>
                </a:solidFill>
                <a:latin typeface="Source Sans Pro Light"/>
              </a:rPr>
              <a:t>1. Nivel de corrupción que existe en el Ecuador en la actualidad</a:t>
            </a:r>
            <a:endParaRPr lang="es-EC" sz="5400" b="1" dirty="0">
              <a:solidFill>
                <a:srgbClr val="333333"/>
              </a:solidFill>
              <a:latin typeface="Source Sans Pro Light"/>
              <a:sym typeface="Source Sans Pro Semibold"/>
            </a:endParaRPr>
          </a:p>
        </p:txBody>
      </p:sp>
      <p:sp>
        <p:nvSpPr>
          <p:cNvPr id="3" name="Shape 734">
            <a:extLst>
              <a:ext uri="{FF2B5EF4-FFF2-40B4-BE49-F238E27FC236}">
                <a16:creationId xmlns:a16="http://schemas.microsoft.com/office/drawing/2014/main" id="{12EF93B9-D8D9-4D16-9F79-9DCEE1DADEC4}"/>
              </a:ext>
            </a:extLst>
          </p:cNvPr>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graphicFrame>
        <p:nvGraphicFramePr>
          <p:cNvPr id="4" name="Marcador de contenido 3">
            <a:extLst>
              <a:ext uri="{FF2B5EF4-FFF2-40B4-BE49-F238E27FC236}">
                <a16:creationId xmlns:a16="http://schemas.microsoft.com/office/drawing/2014/main" id="{708203EC-F484-4BBC-8E28-E96FD2BF172C}"/>
              </a:ext>
            </a:extLst>
          </p:cNvPr>
          <p:cNvGraphicFramePr>
            <a:graphicFrameLocks/>
          </p:cNvGraphicFramePr>
          <p:nvPr>
            <p:extLst>
              <p:ext uri="{D42A27DB-BD31-4B8C-83A1-F6EECF244321}">
                <p14:modId xmlns:p14="http://schemas.microsoft.com/office/powerpoint/2010/main" val="1880125076"/>
              </p:ext>
            </p:extLst>
          </p:nvPr>
        </p:nvGraphicFramePr>
        <p:xfrm>
          <a:off x="371475" y="1967729"/>
          <a:ext cx="23416636" cy="10484636"/>
        </p:xfrm>
        <a:graphic>
          <a:graphicData uri="http://schemas.openxmlformats.org/drawingml/2006/table">
            <a:tbl>
              <a:tblPr firstRow="1" firstCol="1" bandRow="1">
                <a:tableStyleId>{69012ECD-51FC-41F1-AA8D-1B2483CD663E}</a:tableStyleId>
              </a:tblPr>
              <a:tblGrid>
                <a:gridCol w="4337641">
                  <a:extLst>
                    <a:ext uri="{9D8B030D-6E8A-4147-A177-3AD203B41FA5}">
                      <a16:colId xmlns:a16="http://schemas.microsoft.com/office/drawing/2014/main" val="685788825"/>
                    </a:ext>
                  </a:extLst>
                </a:gridCol>
                <a:gridCol w="1993453">
                  <a:extLst>
                    <a:ext uri="{9D8B030D-6E8A-4147-A177-3AD203B41FA5}">
                      <a16:colId xmlns:a16="http://schemas.microsoft.com/office/drawing/2014/main" val="3686305990"/>
                    </a:ext>
                  </a:extLst>
                </a:gridCol>
                <a:gridCol w="2316572">
                  <a:extLst>
                    <a:ext uri="{9D8B030D-6E8A-4147-A177-3AD203B41FA5}">
                      <a16:colId xmlns:a16="http://schemas.microsoft.com/office/drawing/2014/main" val="1195109262"/>
                    </a:ext>
                  </a:extLst>
                </a:gridCol>
                <a:gridCol w="2461495">
                  <a:extLst>
                    <a:ext uri="{9D8B030D-6E8A-4147-A177-3AD203B41FA5}">
                      <a16:colId xmlns:a16="http://schemas.microsoft.com/office/drawing/2014/main" val="2491072572"/>
                    </a:ext>
                  </a:extLst>
                </a:gridCol>
                <a:gridCol w="2461495">
                  <a:extLst>
                    <a:ext uri="{9D8B030D-6E8A-4147-A177-3AD203B41FA5}">
                      <a16:colId xmlns:a16="http://schemas.microsoft.com/office/drawing/2014/main" val="3573032708"/>
                    </a:ext>
                  </a:extLst>
                </a:gridCol>
                <a:gridCol w="2461495">
                  <a:extLst>
                    <a:ext uri="{9D8B030D-6E8A-4147-A177-3AD203B41FA5}">
                      <a16:colId xmlns:a16="http://schemas.microsoft.com/office/drawing/2014/main" val="3535141873"/>
                    </a:ext>
                  </a:extLst>
                </a:gridCol>
                <a:gridCol w="2461495">
                  <a:extLst>
                    <a:ext uri="{9D8B030D-6E8A-4147-A177-3AD203B41FA5}">
                      <a16:colId xmlns:a16="http://schemas.microsoft.com/office/drawing/2014/main" val="2830883474"/>
                    </a:ext>
                  </a:extLst>
                </a:gridCol>
                <a:gridCol w="2461495">
                  <a:extLst>
                    <a:ext uri="{9D8B030D-6E8A-4147-A177-3AD203B41FA5}">
                      <a16:colId xmlns:a16="http://schemas.microsoft.com/office/drawing/2014/main" val="2470322677"/>
                    </a:ext>
                  </a:extLst>
                </a:gridCol>
                <a:gridCol w="2461495">
                  <a:extLst>
                    <a:ext uri="{9D8B030D-6E8A-4147-A177-3AD203B41FA5}">
                      <a16:colId xmlns:a16="http://schemas.microsoft.com/office/drawing/2014/main" val="2975330360"/>
                    </a:ext>
                  </a:extLst>
                </a:gridCol>
              </a:tblGrid>
              <a:tr h="881825">
                <a:tc>
                  <a:txBody>
                    <a:bodyPr/>
                    <a:lstStyle/>
                    <a:p>
                      <a:pPr algn="ctr">
                        <a:lnSpc>
                          <a:spcPct val="107000"/>
                        </a:lnSpc>
                        <a:spcAft>
                          <a:spcPts val="0"/>
                        </a:spcAft>
                      </a:pPr>
                      <a:r>
                        <a:rPr lang="es-EC" sz="3200" b="1" dirty="0">
                          <a:effectLst/>
                        </a:rPr>
                        <a:t>Año</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2010</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2011</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2012</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2013</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2014</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2015</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2016</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2017</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849320163"/>
                  </a:ext>
                </a:extLst>
              </a:tr>
              <a:tr h="1066979">
                <a:tc>
                  <a:txBody>
                    <a:bodyPr/>
                    <a:lstStyle/>
                    <a:p>
                      <a:pPr lvl="1" algn="l">
                        <a:lnSpc>
                          <a:spcPct val="107000"/>
                        </a:lnSpc>
                        <a:spcAft>
                          <a:spcPts val="0"/>
                        </a:spcAft>
                      </a:pPr>
                      <a:r>
                        <a:rPr lang="es-EC" sz="3200" b="1" dirty="0">
                          <a:effectLst/>
                        </a:rPr>
                        <a:t>Muy alto</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36,1%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34,1%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25,0%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29,5%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28,9%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29,3%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37,2%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44,0%</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3507707590"/>
                  </a:ext>
                </a:extLst>
              </a:tr>
              <a:tr h="1066979">
                <a:tc>
                  <a:txBody>
                    <a:bodyPr/>
                    <a:lstStyle/>
                    <a:p>
                      <a:pPr lvl="1" algn="l">
                        <a:lnSpc>
                          <a:spcPct val="107000"/>
                        </a:lnSpc>
                        <a:spcAft>
                          <a:spcPts val="0"/>
                        </a:spcAft>
                      </a:pPr>
                      <a:r>
                        <a:rPr lang="es-EC" sz="3200" b="1" dirty="0">
                          <a:effectLst/>
                        </a:rPr>
                        <a:t>Alto</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42,7%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43,0%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53,5%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35,7%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39,8%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42,2%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36,9%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37,1%</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3131142819"/>
                  </a:ext>
                </a:extLst>
              </a:tr>
              <a:tr h="1066979">
                <a:tc>
                  <a:txBody>
                    <a:bodyPr/>
                    <a:lstStyle/>
                    <a:p>
                      <a:pPr lvl="1" algn="l">
                        <a:lnSpc>
                          <a:spcPct val="107000"/>
                        </a:lnSpc>
                        <a:spcAft>
                          <a:spcPts val="0"/>
                        </a:spcAft>
                      </a:pPr>
                      <a:r>
                        <a:rPr lang="es-EC" sz="3200" b="1" dirty="0">
                          <a:effectLst/>
                        </a:rPr>
                        <a:t>Ni alto ni bajo</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11,2%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16,9%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12,3%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22,3%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20,8%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18,3%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15,3%</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537608654"/>
                  </a:ext>
                </a:extLst>
              </a:tr>
              <a:tr h="1066979">
                <a:tc>
                  <a:txBody>
                    <a:bodyPr/>
                    <a:lstStyle/>
                    <a:p>
                      <a:pPr lvl="1" algn="l">
                        <a:lnSpc>
                          <a:spcPct val="107000"/>
                        </a:lnSpc>
                        <a:spcAft>
                          <a:spcPts val="0"/>
                        </a:spcAft>
                      </a:pPr>
                      <a:r>
                        <a:rPr lang="es-EC" sz="3200" b="1" dirty="0">
                          <a:effectLst/>
                        </a:rPr>
                        <a:t>Bajo</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5,6%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5,1%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6,5%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8,9%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6,2%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5,5%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5,7%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2,0%</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3526705539"/>
                  </a:ext>
                </a:extLst>
              </a:tr>
              <a:tr h="1066979">
                <a:tc>
                  <a:txBody>
                    <a:bodyPr/>
                    <a:lstStyle/>
                    <a:p>
                      <a:pPr lvl="1" algn="l">
                        <a:lnSpc>
                          <a:spcPct val="107000"/>
                        </a:lnSpc>
                        <a:spcAft>
                          <a:spcPts val="0"/>
                        </a:spcAft>
                      </a:pPr>
                      <a:r>
                        <a:rPr lang="es-EC" sz="3200" b="1" dirty="0">
                          <a:effectLst/>
                        </a:rPr>
                        <a:t>Muy bajo</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0,5%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0,3%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0,8%</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664962520"/>
                  </a:ext>
                </a:extLst>
              </a:tr>
              <a:tr h="1066979">
                <a:tc>
                  <a:txBody>
                    <a:bodyPr/>
                    <a:lstStyle/>
                    <a:p>
                      <a:pPr lvl="1" algn="l">
                        <a:lnSpc>
                          <a:spcPct val="107000"/>
                        </a:lnSpc>
                        <a:spcAft>
                          <a:spcPts val="0"/>
                        </a:spcAft>
                      </a:pPr>
                      <a:r>
                        <a:rPr lang="es-EC" sz="3200" b="1" dirty="0">
                          <a:effectLst/>
                        </a:rPr>
                        <a:t>No sabe</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0,8%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0,5%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0,8%</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863345734"/>
                  </a:ext>
                </a:extLst>
              </a:tr>
              <a:tr h="1066979">
                <a:tc>
                  <a:txBody>
                    <a:bodyPr/>
                    <a:lstStyle/>
                    <a:p>
                      <a:pPr lvl="1" algn="l">
                        <a:lnSpc>
                          <a:spcPct val="107000"/>
                        </a:lnSpc>
                        <a:spcAft>
                          <a:spcPts val="0"/>
                        </a:spcAft>
                      </a:pPr>
                      <a:r>
                        <a:rPr lang="es-EC" sz="3200" b="1" dirty="0">
                          <a:effectLst/>
                        </a:rPr>
                        <a:t> </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pPr>
                      <a:endParaRPr lang="es-EC" sz="2800" b="0">
                        <a:effectLst/>
                        <a:latin typeface="Arial" panose="020B0604020202020204" pitchFamily="34" charset="0"/>
                        <a:cs typeface="Arial" panose="020B0604020202020204" pitchFamily="34" charset="0"/>
                      </a:endParaRPr>
                    </a:p>
                  </a:txBody>
                  <a:tcPr marL="44451" marR="44451" marT="0" marB="0" anchor="ctr"/>
                </a:tc>
                <a:tc>
                  <a:txBody>
                    <a:bodyPr/>
                    <a:lstStyle/>
                    <a:p>
                      <a:pPr algn="ctr">
                        <a:lnSpc>
                          <a:spcPct val="107000"/>
                        </a:lnSpc>
                      </a:pPr>
                      <a:endParaRPr lang="es-EC" sz="2800" b="0" dirty="0">
                        <a:effectLst/>
                        <a:latin typeface="Arial" panose="020B0604020202020204" pitchFamily="34" charset="0"/>
                        <a:cs typeface="Arial" panose="020B0604020202020204" pitchFamily="34" charset="0"/>
                      </a:endParaRPr>
                    </a:p>
                  </a:txBody>
                  <a:tcPr marL="44451" marR="44451" marT="0" marB="0" anchor="ctr"/>
                </a:tc>
                <a:tc>
                  <a:txBody>
                    <a:bodyPr/>
                    <a:lstStyle/>
                    <a:p>
                      <a:pPr algn="ctr">
                        <a:lnSpc>
                          <a:spcPct val="107000"/>
                        </a:lnSpc>
                      </a:pPr>
                      <a:endParaRPr lang="es-EC" sz="2800" b="0" dirty="0">
                        <a:effectLst/>
                        <a:latin typeface="Arial" panose="020B0604020202020204" pitchFamily="34" charset="0"/>
                        <a:cs typeface="Arial" panose="020B0604020202020204" pitchFamily="34" charset="0"/>
                      </a:endParaRPr>
                    </a:p>
                  </a:txBody>
                  <a:tcPr marL="44451" marR="44451" marT="0" marB="0" anchor="ctr"/>
                </a:tc>
                <a:tc>
                  <a:txBody>
                    <a:bodyPr/>
                    <a:lstStyle/>
                    <a:p>
                      <a:pPr algn="ctr">
                        <a:lnSpc>
                          <a:spcPct val="107000"/>
                        </a:lnSpc>
                      </a:pPr>
                      <a:endParaRPr lang="es-EC" sz="2800" b="0">
                        <a:effectLst/>
                        <a:latin typeface="Arial" panose="020B0604020202020204" pitchFamily="34" charset="0"/>
                        <a:cs typeface="Arial" panose="020B0604020202020204" pitchFamily="34" charset="0"/>
                      </a:endParaRPr>
                    </a:p>
                  </a:txBody>
                  <a:tcPr marL="44451" marR="44451" marT="0" marB="0" anchor="ctr"/>
                </a:tc>
                <a:tc>
                  <a:txBody>
                    <a:bodyPr/>
                    <a:lstStyle/>
                    <a:p>
                      <a:pPr algn="ctr">
                        <a:lnSpc>
                          <a:spcPct val="107000"/>
                        </a:lnSpc>
                      </a:pPr>
                      <a:endParaRPr lang="es-EC" sz="2800" b="0">
                        <a:effectLst/>
                        <a:latin typeface="Arial" panose="020B0604020202020204" pitchFamily="34" charset="0"/>
                        <a:cs typeface="Arial" panose="020B0604020202020204" pitchFamily="34" charset="0"/>
                      </a:endParaRPr>
                    </a:p>
                  </a:txBody>
                  <a:tcPr marL="44451" marR="44451" marT="0" marB="0" anchor="ctr"/>
                </a:tc>
                <a:tc>
                  <a:txBody>
                    <a:bodyPr/>
                    <a:lstStyle/>
                    <a:p>
                      <a:pPr algn="ctr">
                        <a:lnSpc>
                          <a:spcPct val="107000"/>
                        </a:lnSpc>
                      </a:pPr>
                      <a:endParaRPr lang="es-EC" sz="2800" b="0" dirty="0">
                        <a:effectLst/>
                        <a:latin typeface="Arial" panose="020B0604020202020204" pitchFamily="34" charset="0"/>
                        <a:cs typeface="Arial" panose="020B0604020202020204" pitchFamily="34" charset="0"/>
                      </a:endParaRPr>
                    </a:p>
                  </a:txBody>
                  <a:tcPr marL="44451" marR="44451" marT="0" marB="0" anchor="ctr"/>
                </a:tc>
                <a:tc>
                  <a:txBody>
                    <a:bodyPr/>
                    <a:lstStyle/>
                    <a:p>
                      <a:pPr algn="ctr">
                        <a:lnSpc>
                          <a:spcPct val="107000"/>
                        </a:lnSpc>
                      </a:pPr>
                      <a:endParaRPr lang="es-EC" sz="2800" b="0" dirty="0">
                        <a:effectLst/>
                        <a:latin typeface="Arial" panose="020B0604020202020204" pitchFamily="34" charset="0"/>
                        <a:cs typeface="Arial" panose="020B0604020202020204" pitchFamily="34" charset="0"/>
                      </a:endParaRPr>
                    </a:p>
                  </a:txBody>
                  <a:tcPr marL="44451" marR="44451" marT="0" marB="0" anchor="ctr"/>
                </a:tc>
                <a:tc>
                  <a:txBody>
                    <a:bodyPr/>
                    <a:lstStyle/>
                    <a:p>
                      <a:pPr algn="ctr">
                        <a:lnSpc>
                          <a:spcPct val="107000"/>
                        </a:lnSpc>
                      </a:pPr>
                      <a:endParaRPr lang="es-EC" sz="3200" b="1" dirty="0">
                        <a:effectLst/>
                        <a:latin typeface="Arial" panose="020B060402020202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3098654751"/>
                  </a:ext>
                </a:extLst>
              </a:tr>
              <a:tr h="1066979">
                <a:tc>
                  <a:txBody>
                    <a:bodyPr/>
                    <a:lstStyle/>
                    <a:p>
                      <a:pPr lvl="1" algn="l">
                        <a:lnSpc>
                          <a:spcPct val="107000"/>
                        </a:lnSpc>
                        <a:spcAft>
                          <a:spcPts val="0"/>
                        </a:spcAft>
                      </a:pPr>
                      <a:r>
                        <a:rPr lang="es-EC" sz="3200" b="1" dirty="0">
                          <a:effectLst/>
                        </a:rPr>
                        <a:t>Alto y muy alto</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78,8%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77,1%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78,5%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65,2%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68,7%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71,5%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74,1%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81,1%</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072304814"/>
                  </a:ext>
                </a:extLst>
              </a:tr>
              <a:tr h="1066979">
                <a:tc>
                  <a:txBody>
                    <a:bodyPr/>
                    <a:lstStyle/>
                    <a:p>
                      <a:pPr lvl="1" algn="l">
                        <a:lnSpc>
                          <a:spcPct val="107000"/>
                        </a:lnSpc>
                        <a:spcAft>
                          <a:spcPts val="0"/>
                        </a:spcAft>
                      </a:pPr>
                      <a:r>
                        <a:rPr lang="es-EC" sz="3200" b="1" dirty="0">
                          <a:effectLst/>
                        </a:rPr>
                        <a:t>Bajo y muy bajo</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7,2%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5,6%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8,3%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10,8%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8,3%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5,8%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7,0%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2,8%</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341851423"/>
                  </a:ext>
                </a:extLst>
              </a:tr>
            </a:tbl>
          </a:graphicData>
        </a:graphic>
      </p:graphicFrame>
      <p:sp>
        <p:nvSpPr>
          <p:cNvPr id="5" name="Shape 735">
            <a:extLst>
              <a:ext uri="{FF2B5EF4-FFF2-40B4-BE49-F238E27FC236}">
                <a16:creationId xmlns:a16="http://schemas.microsoft.com/office/drawing/2014/main" id="{095FE8BD-7AA6-43A9-993F-52396AF0C0D5}"/>
              </a:ext>
            </a:extLst>
          </p:cNvPr>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6" name="Shape 774">
            <a:extLst>
              <a:ext uri="{FF2B5EF4-FFF2-40B4-BE49-F238E27FC236}">
                <a16:creationId xmlns:a16="http://schemas.microsoft.com/office/drawing/2014/main" id="{06D8869D-62FB-4774-BB3D-0DC6FCBD0463}"/>
              </a:ext>
            </a:extLst>
          </p:cNvPr>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16</a:t>
            </a:fld>
            <a:endParaRPr dirty="0"/>
          </a:p>
        </p:txBody>
      </p:sp>
    </p:spTree>
    <p:extLst>
      <p:ext uri="{BB962C8B-B14F-4D97-AF65-F5344CB8AC3E}">
        <p14:creationId xmlns:p14="http://schemas.microsoft.com/office/powerpoint/2010/main" val="440013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609048"/>
            <a:ext cx="22716352" cy="110799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7200" b="1" dirty="0">
                <a:solidFill>
                  <a:srgbClr val="333333"/>
                </a:solidFill>
                <a:latin typeface="Source Sans Pro Light"/>
                <a:ea typeface="Source Sans Pro Light"/>
                <a:cs typeface="Source Sans Pro Light"/>
                <a:sym typeface="Source Sans Pro Light"/>
              </a:rPr>
              <a:t>2.- Causas de que exista corrupción en el Ecuador</a:t>
            </a:r>
            <a:endParaRPr lang="es-EC" sz="7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6" name="Shape 736"/>
          <p:cNvSpPr/>
          <p:nvPr/>
        </p:nvSpPr>
        <p:spPr>
          <a:xfrm>
            <a:off x="15659767" y="13025057"/>
            <a:ext cx="7179724" cy="27699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r">
              <a:defRPr sz="2200">
                <a:solidFill>
                  <a:srgbClr val="333333"/>
                </a:solidFill>
                <a:latin typeface="Source Sans Pro Light"/>
                <a:ea typeface="Source Sans Pro Light"/>
                <a:cs typeface="Source Sans Pro Light"/>
                <a:sym typeface="Source Sans Pro Light"/>
              </a:defRPr>
            </a:lvl1pPr>
          </a:lstStyle>
          <a:p>
            <a:pPr lvl="0">
              <a:defRPr sz="1800">
                <a:solidFill>
                  <a:srgbClr val="000000"/>
                </a:solidFill>
              </a:defRPr>
            </a:pPr>
            <a:r>
              <a:rPr sz="1800" dirty="0"/>
              <a:t>Lorem ipsum dolor sit </a:t>
            </a:r>
            <a:r>
              <a:rPr sz="1800" dirty="0" err="1"/>
              <a:t>amet</a:t>
            </a:r>
            <a:r>
              <a:rPr sz="1800" dirty="0"/>
              <a:t>, </a:t>
            </a:r>
            <a:r>
              <a:rPr sz="1800" dirty="0" err="1"/>
              <a:t>consectetur</a:t>
            </a:r>
            <a:r>
              <a:rPr sz="1800" dirty="0"/>
              <a:t> </a:t>
            </a:r>
            <a:r>
              <a:rPr sz="1800" dirty="0" err="1"/>
              <a:t>adipiscing</a:t>
            </a:r>
            <a:endParaRPr sz="1800" dirty="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17</a:t>
            </a:fld>
            <a:endParaRPr dirty="0"/>
          </a:p>
        </p:txBody>
      </p:sp>
      <p:graphicFrame>
        <p:nvGraphicFramePr>
          <p:cNvPr id="9" name="Marcador de contenido 3">
            <a:extLst>
              <a:ext uri="{FF2B5EF4-FFF2-40B4-BE49-F238E27FC236}">
                <a16:creationId xmlns:a16="http://schemas.microsoft.com/office/drawing/2014/main" id="{36EA6BC0-7009-4432-A92D-195205A2A50F}"/>
              </a:ext>
            </a:extLst>
          </p:cNvPr>
          <p:cNvGraphicFramePr>
            <a:graphicFrameLocks/>
          </p:cNvGraphicFramePr>
          <p:nvPr>
            <p:extLst>
              <p:ext uri="{D42A27DB-BD31-4B8C-83A1-F6EECF244321}">
                <p14:modId xmlns:p14="http://schemas.microsoft.com/office/powerpoint/2010/main" val="537799350"/>
              </p:ext>
            </p:extLst>
          </p:nvPr>
        </p:nvGraphicFramePr>
        <p:xfrm>
          <a:off x="603274" y="2064424"/>
          <a:ext cx="23190846" cy="10581490"/>
        </p:xfrm>
        <a:graphic>
          <a:graphicData uri="http://schemas.openxmlformats.org/drawingml/2006/table">
            <a:tbl>
              <a:tblPr firstRow="1" firstCol="1" lastCol="1" bandRow="1">
                <a:tableStyleId>{69012ECD-51FC-41F1-AA8D-1B2483CD663E}</a:tableStyleId>
              </a:tblPr>
              <a:tblGrid>
                <a:gridCol w="8616926">
                  <a:extLst>
                    <a:ext uri="{9D8B030D-6E8A-4147-A177-3AD203B41FA5}">
                      <a16:colId xmlns:a16="http://schemas.microsoft.com/office/drawing/2014/main" val="1480239307"/>
                    </a:ext>
                  </a:extLst>
                </a:gridCol>
                <a:gridCol w="1821740">
                  <a:extLst>
                    <a:ext uri="{9D8B030D-6E8A-4147-A177-3AD203B41FA5}">
                      <a16:colId xmlns:a16="http://schemas.microsoft.com/office/drawing/2014/main" val="2971796938"/>
                    </a:ext>
                  </a:extLst>
                </a:gridCol>
                <a:gridCol w="1821740">
                  <a:extLst>
                    <a:ext uri="{9D8B030D-6E8A-4147-A177-3AD203B41FA5}">
                      <a16:colId xmlns:a16="http://schemas.microsoft.com/office/drawing/2014/main" val="2131801894"/>
                    </a:ext>
                  </a:extLst>
                </a:gridCol>
                <a:gridCol w="1821740">
                  <a:extLst>
                    <a:ext uri="{9D8B030D-6E8A-4147-A177-3AD203B41FA5}">
                      <a16:colId xmlns:a16="http://schemas.microsoft.com/office/drawing/2014/main" val="3039947771"/>
                    </a:ext>
                  </a:extLst>
                </a:gridCol>
                <a:gridCol w="1821740">
                  <a:extLst>
                    <a:ext uri="{9D8B030D-6E8A-4147-A177-3AD203B41FA5}">
                      <a16:colId xmlns:a16="http://schemas.microsoft.com/office/drawing/2014/main" val="3146882992"/>
                    </a:ext>
                  </a:extLst>
                </a:gridCol>
                <a:gridCol w="1821740">
                  <a:extLst>
                    <a:ext uri="{9D8B030D-6E8A-4147-A177-3AD203B41FA5}">
                      <a16:colId xmlns:a16="http://schemas.microsoft.com/office/drawing/2014/main" val="3693513019"/>
                    </a:ext>
                  </a:extLst>
                </a:gridCol>
                <a:gridCol w="1821740">
                  <a:extLst>
                    <a:ext uri="{9D8B030D-6E8A-4147-A177-3AD203B41FA5}">
                      <a16:colId xmlns:a16="http://schemas.microsoft.com/office/drawing/2014/main" val="3898750767"/>
                    </a:ext>
                  </a:extLst>
                </a:gridCol>
                <a:gridCol w="1821740">
                  <a:extLst>
                    <a:ext uri="{9D8B030D-6E8A-4147-A177-3AD203B41FA5}">
                      <a16:colId xmlns:a16="http://schemas.microsoft.com/office/drawing/2014/main" val="643606661"/>
                    </a:ext>
                  </a:extLst>
                </a:gridCol>
                <a:gridCol w="1821740">
                  <a:extLst>
                    <a:ext uri="{9D8B030D-6E8A-4147-A177-3AD203B41FA5}">
                      <a16:colId xmlns:a16="http://schemas.microsoft.com/office/drawing/2014/main" val="3392919677"/>
                    </a:ext>
                  </a:extLst>
                </a:gridCol>
              </a:tblGrid>
              <a:tr h="1058149">
                <a:tc>
                  <a:txBody>
                    <a:bodyPr/>
                    <a:lstStyle/>
                    <a:p>
                      <a:pPr algn="ctr">
                        <a:lnSpc>
                          <a:spcPct val="107000"/>
                        </a:lnSpc>
                        <a:spcAft>
                          <a:spcPts val="0"/>
                        </a:spcAft>
                      </a:pPr>
                      <a:r>
                        <a:rPr lang="es-EC" sz="3600" u="none" dirty="0">
                          <a:effectLst>
                            <a:outerShdw blurRad="38100" dist="38100" dir="2700000" algn="tl">
                              <a:srgbClr val="000000">
                                <a:alpha val="43137"/>
                              </a:srgbClr>
                            </a:outerShdw>
                          </a:effectLst>
                        </a:rPr>
                        <a:t>Año</a:t>
                      </a:r>
                      <a:endParaRPr lang="es-EC" sz="3600" u="non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u="none" dirty="0">
                          <a:effectLst>
                            <a:outerShdw blurRad="38100" dist="38100" dir="2700000" algn="tl">
                              <a:srgbClr val="000000">
                                <a:alpha val="43137"/>
                              </a:srgbClr>
                            </a:outerShdw>
                          </a:effectLst>
                        </a:rPr>
                        <a:t>2010</a:t>
                      </a:r>
                      <a:endParaRPr lang="es-EC" sz="3200" u="non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u="none" dirty="0">
                          <a:effectLst>
                            <a:outerShdw blurRad="38100" dist="38100" dir="2700000" algn="tl">
                              <a:srgbClr val="000000">
                                <a:alpha val="43137"/>
                              </a:srgbClr>
                            </a:outerShdw>
                          </a:effectLst>
                        </a:rPr>
                        <a:t>2011</a:t>
                      </a:r>
                      <a:endParaRPr lang="es-EC" sz="3200" u="non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u="none" dirty="0">
                          <a:effectLst>
                            <a:outerShdw blurRad="38100" dist="38100" dir="2700000" algn="tl">
                              <a:srgbClr val="000000">
                                <a:alpha val="43137"/>
                              </a:srgbClr>
                            </a:outerShdw>
                          </a:effectLst>
                        </a:rPr>
                        <a:t>2012</a:t>
                      </a:r>
                      <a:endParaRPr lang="es-EC" sz="3200" u="non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u="none" dirty="0">
                          <a:effectLst>
                            <a:outerShdw blurRad="38100" dist="38100" dir="2700000" algn="tl">
                              <a:srgbClr val="000000">
                                <a:alpha val="43137"/>
                              </a:srgbClr>
                            </a:outerShdw>
                          </a:effectLst>
                        </a:rPr>
                        <a:t>2013</a:t>
                      </a:r>
                      <a:endParaRPr lang="es-EC" sz="3200" u="non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u="none" dirty="0">
                          <a:effectLst>
                            <a:outerShdw blurRad="38100" dist="38100" dir="2700000" algn="tl">
                              <a:srgbClr val="000000">
                                <a:alpha val="43137"/>
                              </a:srgbClr>
                            </a:outerShdw>
                          </a:effectLst>
                        </a:rPr>
                        <a:t>2014</a:t>
                      </a:r>
                      <a:endParaRPr lang="es-EC" sz="3200" u="non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u="none" dirty="0">
                          <a:effectLst>
                            <a:outerShdw blurRad="38100" dist="38100" dir="2700000" algn="tl">
                              <a:srgbClr val="000000">
                                <a:alpha val="43137"/>
                              </a:srgbClr>
                            </a:outerShdw>
                          </a:effectLst>
                        </a:rPr>
                        <a:t>2015</a:t>
                      </a:r>
                      <a:endParaRPr lang="es-EC" sz="3200" u="non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u="none" dirty="0">
                          <a:effectLst>
                            <a:outerShdw blurRad="38100" dist="38100" dir="2700000" algn="tl">
                              <a:srgbClr val="000000">
                                <a:alpha val="43137"/>
                              </a:srgbClr>
                            </a:outerShdw>
                          </a:effectLst>
                        </a:rPr>
                        <a:t>2016</a:t>
                      </a:r>
                      <a:endParaRPr lang="es-EC" sz="3200" u="non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u="none" dirty="0">
                          <a:effectLst>
                            <a:outerShdw blurRad="38100" dist="38100" dir="2700000" algn="tl">
                              <a:srgbClr val="000000">
                                <a:alpha val="43137"/>
                              </a:srgbClr>
                            </a:outerShdw>
                          </a:effectLst>
                        </a:rPr>
                        <a:t>2017</a:t>
                      </a:r>
                      <a:endParaRPr lang="es-EC" sz="3200" u="none"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837175605"/>
                  </a:ext>
                </a:extLst>
              </a:tr>
              <a:tr h="1058149">
                <a:tc>
                  <a:txBody>
                    <a:bodyPr/>
                    <a:lstStyle/>
                    <a:p>
                      <a:pPr lvl="1" algn="l">
                        <a:lnSpc>
                          <a:spcPct val="107000"/>
                        </a:lnSpc>
                        <a:spcAft>
                          <a:spcPts val="0"/>
                        </a:spcAft>
                      </a:pPr>
                      <a:r>
                        <a:rPr lang="es-EC" sz="3200" dirty="0">
                          <a:effectLst/>
                        </a:rPr>
                        <a:t>Ambiciones personales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43,9%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46,3%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35,3%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37,6%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42,1%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40,3%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39,9%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46,4%</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892244122"/>
                  </a:ext>
                </a:extLst>
              </a:tr>
              <a:tr h="1058149">
                <a:tc>
                  <a:txBody>
                    <a:bodyPr/>
                    <a:lstStyle/>
                    <a:p>
                      <a:pPr lvl="1" algn="l">
                        <a:lnSpc>
                          <a:spcPct val="107000"/>
                        </a:lnSpc>
                        <a:spcAft>
                          <a:spcPts val="0"/>
                        </a:spcAft>
                      </a:pPr>
                      <a:r>
                        <a:rPr lang="es-EC" sz="3200" dirty="0">
                          <a:effectLst/>
                        </a:rPr>
                        <a:t>Falta de valores en las personas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50,5%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42,4%</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41,6%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41,6%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43,3%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36,4%</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39,9%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37,0%</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405521755"/>
                  </a:ext>
                </a:extLst>
              </a:tr>
              <a:tr h="1058149">
                <a:tc>
                  <a:txBody>
                    <a:bodyPr/>
                    <a:lstStyle/>
                    <a:p>
                      <a:pPr marL="171450" lvl="1" indent="55563" algn="l">
                        <a:lnSpc>
                          <a:spcPct val="107000"/>
                        </a:lnSpc>
                        <a:spcAft>
                          <a:spcPts val="0"/>
                        </a:spcAft>
                      </a:pPr>
                      <a:r>
                        <a:rPr lang="es-EC" sz="3200" dirty="0">
                          <a:effectLst/>
                        </a:rPr>
                        <a:t>Falta de transparencia en decisiones políticas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22,2%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15,9%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11,1%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20,3%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25,1%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23,6%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26,9%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31,6%</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958741971"/>
                  </a:ext>
                </a:extLst>
              </a:tr>
              <a:tr h="1058149">
                <a:tc>
                  <a:txBody>
                    <a:bodyPr/>
                    <a:lstStyle/>
                    <a:p>
                      <a:pPr lvl="1" algn="l">
                        <a:lnSpc>
                          <a:spcPct val="107000"/>
                        </a:lnSpc>
                        <a:spcAft>
                          <a:spcPts val="0"/>
                        </a:spcAft>
                      </a:pPr>
                      <a:r>
                        <a:rPr lang="es-EC" sz="3200" dirty="0">
                          <a:effectLst/>
                        </a:rPr>
                        <a:t>Sistema judicial ineficiente</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31,5%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34,9%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7,7%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26,7%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23,4%</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31,1%</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519068221"/>
                  </a:ext>
                </a:extLst>
              </a:tr>
              <a:tr h="1058149">
                <a:tc>
                  <a:txBody>
                    <a:bodyPr/>
                    <a:lstStyle/>
                    <a:p>
                      <a:pPr lvl="1" algn="l">
                        <a:lnSpc>
                          <a:spcPct val="107000"/>
                        </a:lnSpc>
                        <a:spcAft>
                          <a:spcPts val="0"/>
                        </a:spcAft>
                      </a:pPr>
                      <a:r>
                        <a:rPr lang="es-EC" sz="3200" dirty="0">
                          <a:effectLst/>
                        </a:rPr>
                        <a:t>Falta de transparencia en cuentas de dinero</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16,6%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9,0%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18,2%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19,2%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15,9%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19,6%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28,6%</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3345644998"/>
                  </a:ext>
                </a:extLst>
              </a:tr>
              <a:tr h="1058149">
                <a:tc>
                  <a:txBody>
                    <a:bodyPr/>
                    <a:lstStyle/>
                    <a:p>
                      <a:pPr lvl="1" algn="l">
                        <a:lnSpc>
                          <a:spcPct val="107000"/>
                        </a:lnSpc>
                        <a:spcAft>
                          <a:spcPts val="0"/>
                        </a:spcAft>
                      </a:pPr>
                      <a:r>
                        <a:rPr lang="es-EC" sz="3200" dirty="0">
                          <a:effectLst/>
                        </a:rPr>
                        <a:t>Falta de control en el sector público</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24,1%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17,1%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8,8%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23,0%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14,9%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15,1%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16,6%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22,7%</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3310288948"/>
                  </a:ext>
                </a:extLst>
              </a:tr>
              <a:tr h="1058149">
                <a:tc>
                  <a:txBody>
                    <a:bodyPr/>
                    <a:lstStyle/>
                    <a:p>
                      <a:pPr lvl="1" algn="l">
                        <a:lnSpc>
                          <a:spcPct val="107000"/>
                        </a:lnSpc>
                        <a:spcAft>
                          <a:spcPts val="0"/>
                        </a:spcAft>
                      </a:pPr>
                      <a:r>
                        <a:rPr lang="es-EC" sz="3200" dirty="0">
                          <a:effectLst/>
                        </a:rPr>
                        <a:t>Demasiado poder de las empresas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17,3%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14,4%</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7,2%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12,9%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13,1%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14,2%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12,2%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17,6%</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961115368"/>
                  </a:ext>
                </a:extLst>
              </a:tr>
              <a:tr h="1058149">
                <a:tc>
                  <a:txBody>
                    <a:bodyPr/>
                    <a:lstStyle/>
                    <a:p>
                      <a:pPr lvl="1" algn="l">
                        <a:lnSpc>
                          <a:spcPct val="107000"/>
                        </a:lnSpc>
                        <a:spcAft>
                          <a:spcPts val="0"/>
                        </a:spcAft>
                      </a:pPr>
                      <a:r>
                        <a:rPr lang="es-EC" sz="3200" dirty="0">
                          <a:effectLst/>
                        </a:rPr>
                        <a:t>Bajos sueldos de funcionarios públicos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13,8%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12,9%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10,0%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15,9%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14,0%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14,7%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11,2%</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3007631087"/>
                  </a:ext>
                </a:extLst>
              </a:tr>
              <a:tr h="1058149">
                <a:tc>
                  <a:txBody>
                    <a:bodyPr/>
                    <a:lstStyle/>
                    <a:p>
                      <a:pPr lvl="1" algn="l">
                        <a:lnSpc>
                          <a:spcPct val="107000"/>
                        </a:lnSpc>
                        <a:spcAft>
                          <a:spcPts val="0"/>
                        </a:spcAft>
                      </a:pPr>
                      <a:r>
                        <a:rPr lang="es-EC" sz="3200" dirty="0">
                          <a:effectLst/>
                        </a:rPr>
                        <a:t>Otros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0,8%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1,3%</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932635684"/>
                  </a:ext>
                </a:extLst>
              </a:tr>
            </a:tbl>
          </a:graphicData>
        </a:graphic>
      </p:graphicFrame>
    </p:spTree>
    <p:extLst>
      <p:ext uri="{BB962C8B-B14F-4D97-AF65-F5344CB8AC3E}">
        <p14:creationId xmlns:p14="http://schemas.microsoft.com/office/powerpoint/2010/main" val="291739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609048"/>
            <a:ext cx="22716352" cy="110799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7200" b="1" dirty="0">
                <a:solidFill>
                  <a:srgbClr val="333333"/>
                </a:solidFill>
                <a:latin typeface="Source Sans Pro Light"/>
                <a:ea typeface="Source Sans Pro Light"/>
                <a:cs typeface="Source Sans Pro Light"/>
                <a:sym typeface="Source Sans Pro Light"/>
              </a:rPr>
              <a:t>3.- Consecuencias de la corrupción en el Ecuador</a:t>
            </a: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18</a:t>
            </a:fld>
            <a:endParaRPr dirty="0"/>
          </a:p>
        </p:txBody>
      </p:sp>
      <p:graphicFrame>
        <p:nvGraphicFramePr>
          <p:cNvPr id="9" name="Marcador de contenido 3">
            <a:extLst>
              <a:ext uri="{FF2B5EF4-FFF2-40B4-BE49-F238E27FC236}">
                <a16:creationId xmlns:a16="http://schemas.microsoft.com/office/drawing/2014/main" id="{27EE78C6-9910-4BDC-95E3-491669E10E49}"/>
              </a:ext>
            </a:extLst>
          </p:cNvPr>
          <p:cNvGraphicFramePr>
            <a:graphicFrameLocks/>
          </p:cNvGraphicFramePr>
          <p:nvPr>
            <p:extLst>
              <p:ext uri="{D42A27DB-BD31-4B8C-83A1-F6EECF244321}">
                <p14:modId xmlns:p14="http://schemas.microsoft.com/office/powerpoint/2010/main" val="962832507"/>
              </p:ext>
            </p:extLst>
          </p:nvPr>
        </p:nvGraphicFramePr>
        <p:xfrm>
          <a:off x="603273" y="2037963"/>
          <a:ext cx="23416635" cy="10469051"/>
        </p:xfrm>
        <a:graphic>
          <a:graphicData uri="http://schemas.openxmlformats.org/drawingml/2006/table">
            <a:tbl>
              <a:tblPr firstRow="1" firstCol="1" bandRow="1">
                <a:tableStyleId>{69012ECD-51FC-41F1-AA8D-1B2483CD663E}</a:tableStyleId>
              </a:tblPr>
              <a:tblGrid>
                <a:gridCol w="7740627">
                  <a:extLst>
                    <a:ext uri="{9D8B030D-6E8A-4147-A177-3AD203B41FA5}">
                      <a16:colId xmlns:a16="http://schemas.microsoft.com/office/drawing/2014/main" val="3090623663"/>
                    </a:ext>
                  </a:extLst>
                </a:gridCol>
                <a:gridCol w="1959501">
                  <a:extLst>
                    <a:ext uri="{9D8B030D-6E8A-4147-A177-3AD203B41FA5}">
                      <a16:colId xmlns:a16="http://schemas.microsoft.com/office/drawing/2014/main" val="3603640661"/>
                    </a:ext>
                  </a:extLst>
                </a:gridCol>
                <a:gridCol w="1959501">
                  <a:extLst>
                    <a:ext uri="{9D8B030D-6E8A-4147-A177-3AD203B41FA5}">
                      <a16:colId xmlns:a16="http://schemas.microsoft.com/office/drawing/2014/main" val="1007122009"/>
                    </a:ext>
                  </a:extLst>
                </a:gridCol>
                <a:gridCol w="1959501">
                  <a:extLst>
                    <a:ext uri="{9D8B030D-6E8A-4147-A177-3AD203B41FA5}">
                      <a16:colId xmlns:a16="http://schemas.microsoft.com/office/drawing/2014/main" val="2809420810"/>
                    </a:ext>
                  </a:extLst>
                </a:gridCol>
                <a:gridCol w="1959501">
                  <a:extLst>
                    <a:ext uri="{9D8B030D-6E8A-4147-A177-3AD203B41FA5}">
                      <a16:colId xmlns:a16="http://schemas.microsoft.com/office/drawing/2014/main" val="2027200994"/>
                    </a:ext>
                  </a:extLst>
                </a:gridCol>
                <a:gridCol w="1959501">
                  <a:extLst>
                    <a:ext uri="{9D8B030D-6E8A-4147-A177-3AD203B41FA5}">
                      <a16:colId xmlns:a16="http://schemas.microsoft.com/office/drawing/2014/main" val="1676164779"/>
                    </a:ext>
                  </a:extLst>
                </a:gridCol>
                <a:gridCol w="1959501">
                  <a:extLst>
                    <a:ext uri="{9D8B030D-6E8A-4147-A177-3AD203B41FA5}">
                      <a16:colId xmlns:a16="http://schemas.microsoft.com/office/drawing/2014/main" val="64998842"/>
                    </a:ext>
                  </a:extLst>
                </a:gridCol>
                <a:gridCol w="1959501">
                  <a:extLst>
                    <a:ext uri="{9D8B030D-6E8A-4147-A177-3AD203B41FA5}">
                      <a16:colId xmlns:a16="http://schemas.microsoft.com/office/drawing/2014/main" val="404478956"/>
                    </a:ext>
                  </a:extLst>
                </a:gridCol>
                <a:gridCol w="1959501">
                  <a:extLst>
                    <a:ext uri="{9D8B030D-6E8A-4147-A177-3AD203B41FA5}">
                      <a16:colId xmlns:a16="http://schemas.microsoft.com/office/drawing/2014/main" val="3755734793"/>
                    </a:ext>
                  </a:extLst>
                </a:gridCol>
              </a:tblGrid>
              <a:tr h="1082283">
                <a:tc>
                  <a:txBody>
                    <a:bodyPr/>
                    <a:lstStyle/>
                    <a:p>
                      <a:pPr lvl="1" algn="ctr">
                        <a:lnSpc>
                          <a:spcPct val="107000"/>
                        </a:lnSpc>
                        <a:spcAft>
                          <a:spcPts val="0"/>
                        </a:spcAft>
                      </a:pPr>
                      <a:r>
                        <a:rPr lang="es-EC" sz="3200" dirty="0">
                          <a:effectLst/>
                        </a:rPr>
                        <a:t>Año</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2010</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2011</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2012</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a:effectLst/>
                        </a:rPr>
                        <a:t>2013</a:t>
                      </a:r>
                      <a:endParaRPr lang="es-EC" sz="320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a:effectLst/>
                        </a:rPr>
                        <a:t>2014</a:t>
                      </a:r>
                      <a:endParaRPr lang="es-EC" sz="320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a:effectLst/>
                        </a:rPr>
                        <a:t>2015</a:t>
                      </a:r>
                      <a:endParaRPr lang="es-EC" sz="320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2016</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2017</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969610226"/>
                  </a:ext>
                </a:extLst>
              </a:tr>
              <a:tr h="1082283">
                <a:tc>
                  <a:txBody>
                    <a:bodyPr/>
                    <a:lstStyle/>
                    <a:p>
                      <a:pPr lvl="1" algn="l">
                        <a:lnSpc>
                          <a:spcPct val="107000"/>
                        </a:lnSpc>
                        <a:spcAft>
                          <a:spcPts val="0"/>
                        </a:spcAft>
                      </a:pPr>
                      <a:r>
                        <a:rPr lang="es-EC" sz="3200" dirty="0">
                          <a:effectLst/>
                        </a:rPr>
                        <a:t>Más pobreza</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40,6%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48,7%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34,1%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37,0%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36,7%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34,9%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33,2%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43,8%</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3991692133"/>
                  </a:ext>
                </a:extLst>
              </a:tr>
              <a:tr h="1443771">
                <a:tc>
                  <a:txBody>
                    <a:bodyPr/>
                    <a:lstStyle/>
                    <a:p>
                      <a:pPr lvl="1" algn="l">
                        <a:lnSpc>
                          <a:spcPct val="107000"/>
                        </a:lnSpc>
                        <a:spcAft>
                          <a:spcPts val="0"/>
                        </a:spcAft>
                      </a:pPr>
                      <a:r>
                        <a:rPr lang="es-EC" sz="3200" dirty="0">
                          <a:effectLst/>
                        </a:rPr>
                        <a:t>Pérdida de confianza en las instituciones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40,3%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32,7%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13,9%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31,5%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34,6%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31,9%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34,9%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33,3%</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594804699"/>
                  </a:ext>
                </a:extLst>
              </a:tr>
              <a:tr h="1082283">
                <a:tc>
                  <a:txBody>
                    <a:bodyPr/>
                    <a:lstStyle/>
                    <a:p>
                      <a:pPr lvl="1" algn="l">
                        <a:lnSpc>
                          <a:spcPct val="107000"/>
                        </a:lnSpc>
                        <a:spcAft>
                          <a:spcPts val="0"/>
                        </a:spcAft>
                      </a:pPr>
                      <a:r>
                        <a:rPr lang="es-EC" sz="3200" dirty="0">
                          <a:effectLst/>
                        </a:rPr>
                        <a:t>Inestabilidad política</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16,9%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12,3%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17,5%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18,1%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23,4%</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26,7%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29,2%</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432092866"/>
                  </a:ext>
                </a:extLst>
              </a:tr>
              <a:tr h="1082283">
                <a:tc>
                  <a:txBody>
                    <a:bodyPr/>
                    <a:lstStyle/>
                    <a:p>
                      <a:pPr lvl="1" algn="l">
                        <a:lnSpc>
                          <a:spcPct val="107000"/>
                        </a:lnSpc>
                        <a:spcAft>
                          <a:spcPts val="0"/>
                        </a:spcAft>
                      </a:pPr>
                      <a:r>
                        <a:rPr lang="es-EC" sz="3200" dirty="0">
                          <a:effectLst/>
                        </a:rPr>
                        <a:t>Desprestigio del país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31,1%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23,5%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8,5%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16,6%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23,0%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21,8%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15,0%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27,9%</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4088497334"/>
                  </a:ext>
                </a:extLst>
              </a:tr>
              <a:tr h="1082283">
                <a:tc>
                  <a:txBody>
                    <a:bodyPr/>
                    <a:lstStyle/>
                    <a:p>
                      <a:pPr lvl="1" algn="l">
                        <a:lnSpc>
                          <a:spcPct val="107000"/>
                        </a:lnSpc>
                        <a:spcAft>
                          <a:spcPts val="0"/>
                        </a:spcAft>
                      </a:pPr>
                      <a:r>
                        <a:rPr lang="es-EC" sz="3200" dirty="0">
                          <a:effectLst/>
                        </a:rPr>
                        <a:t>Decadencia moral</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30,2%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21,9%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24,8%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25,8%</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7885396"/>
                  </a:ext>
                </a:extLst>
              </a:tr>
              <a:tr h="1087811">
                <a:tc>
                  <a:txBody>
                    <a:bodyPr/>
                    <a:lstStyle/>
                    <a:p>
                      <a:pPr lvl="1" algn="l">
                        <a:lnSpc>
                          <a:spcPct val="107000"/>
                        </a:lnSpc>
                        <a:spcAft>
                          <a:spcPts val="0"/>
                        </a:spcAft>
                      </a:pPr>
                      <a:r>
                        <a:rPr lang="es-EC" sz="3200" dirty="0">
                          <a:effectLst/>
                        </a:rPr>
                        <a:t>Pérdida de igualdad ante la ley</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22,6%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17,2%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14,9%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26,7%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25,5%</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4004384751"/>
                  </a:ext>
                </a:extLst>
              </a:tr>
              <a:tr h="1443771">
                <a:tc>
                  <a:txBody>
                    <a:bodyPr/>
                    <a:lstStyle/>
                    <a:p>
                      <a:pPr lvl="1" algn="l">
                        <a:lnSpc>
                          <a:spcPct val="107000"/>
                        </a:lnSpc>
                        <a:spcAft>
                          <a:spcPts val="0"/>
                        </a:spcAft>
                      </a:pPr>
                      <a:r>
                        <a:rPr lang="es-EC" sz="3200" dirty="0">
                          <a:effectLst/>
                        </a:rPr>
                        <a:t>Pérdida de credibilidad en los políticos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29,7%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12,8%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16,3%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18,5%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20,4%</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25,3%</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320162076"/>
                  </a:ext>
                </a:extLst>
              </a:tr>
              <a:tr h="1082283">
                <a:tc>
                  <a:txBody>
                    <a:bodyPr/>
                    <a:lstStyle/>
                    <a:p>
                      <a:pPr lvl="1" algn="l">
                        <a:lnSpc>
                          <a:spcPct val="107000"/>
                        </a:lnSpc>
                        <a:spcAft>
                          <a:spcPts val="0"/>
                        </a:spcAft>
                      </a:pPr>
                      <a:r>
                        <a:rPr lang="es-EC" sz="3200" dirty="0">
                          <a:effectLst/>
                        </a:rPr>
                        <a:t>Otros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2,4%</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rPr>
                        <a:t>1,3%</a:t>
                      </a:r>
                      <a:endParaRPr lang="es-EC" sz="32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649038074"/>
                  </a:ext>
                </a:extLst>
              </a:tr>
            </a:tbl>
          </a:graphicData>
        </a:graphic>
      </p:graphicFrame>
    </p:spTree>
    <p:extLst>
      <p:ext uri="{BB962C8B-B14F-4D97-AF65-F5344CB8AC3E}">
        <p14:creationId xmlns:p14="http://schemas.microsoft.com/office/powerpoint/2010/main" val="36552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733">
            <a:extLst>
              <a:ext uri="{FF2B5EF4-FFF2-40B4-BE49-F238E27FC236}">
                <a16:creationId xmlns:a16="http://schemas.microsoft.com/office/drawing/2014/main" id="{C6F29D9B-BCE3-4999-BA23-34E9A9CBEE82}"/>
              </a:ext>
            </a:extLst>
          </p:cNvPr>
          <p:cNvSpPr/>
          <p:nvPr/>
        </p:nvSpPr>
        <p:spPr>
          <a:xfrm>
            <a:off x="1410855" y="701379"/>
            <a:ext cx="23192220"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l"/>
            <a:r>
              <a:rPr lang="es-EC" sz="6000" b="1" dirty="0">
                <a:solidFill>
                  <a:srgbClr val="333333"/>
                </a:solidFill>
                <a:latin typeface="Source Sans Pro Light"/>
              </a:rPr>
              <a:t>3.- Consecuencias de la corrupción en el Ecuador</a:t>
            </a:r>
            <a:endParaRPr lang="es-EC" sz="6000" b="1" dirty="0">
              <a:solidFill>
                <a:srgbClr val="333333"/>
              </a:solidFill>
              <a:latin typeface="Source Sans Pro Light"/>
              <a:sym typeface="Source Sans Pro Semibold"/>
            </a:endParaRPr>
          </a:p>
        </p:txBody>
      </p:sp>
      <p:sp>
        <p:nvSpPr>
          <p:cNvPr id="3" name="Shape 734">
            <a:extLst>
              <a:ext uri="{FF2B5EF4-FFF2-40B4-BE49-F238E27FC236}">
                <a16:creationId xmlns:a16="http://schemas.microsoft.com/office/drawing/2014/main" id="{48A5627C-35A8-4066-A22F-C3F0F71582FC}"/>
              </a:ext>
            </a:extLst>
          </p:cNvPr>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5" name="Shape 735">
            <a:extLst>
              <a:ext uri="{FF2B5EF4-FFF2-40B4-BE49-F238E27FC236}">
                <a16:creationId xmlns:a16="http://schemas.microsoft.com/office/drawing/2014/main" id="{C0440CEB-A85B-42E7-A08C-881E343C8FD7}"/>
              </a:ext>
            </a:extLst>
          </p:cNvPr>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graphicFrame>
        <p:nvGraphicFramePr>
          <p:cNvPr id="7" name="Marcador de contenido 3">
            <a:extLst>
              <a:ext uri="{FF2B5EF4-FFF2-40B4-BE49-F238E27FC236}">
                <a16:creationId xmlns:a16="http://schemas.microsoft.com/office/drawing/2014/main" id="{9626DB34-3BCB-4973-B6AF-0E91458DD776}"/>
              </a:ext>
            </a:extLst>
          </p:cNvPr>
          <p:cNvGraphicFramePr>
            <a:graphicFrameLocks/>
          </p:cNvGraphicFramePr>
          <p:nvPr>
            <p:extLst>
              <p:ext uri="{D42A27DB-BD31-4B8C-83A1-F6EECF244321}">
                <p14:modId xmlns:p14="http://schemas.microsoft.com/office/powerpoint/2010/main" val="3441033653"/>
              </p:ext>
            </p:extLst>
          </p:nvPr>
        </p:nvGraphicFramePr>
        <p:xfrm>
          <a:off x="603273" y="2037963"/>
          <a:ext cx="23416635" cy="10469051"/>
        </p:xfrm>
        <a:graphic>
          <a:graphicData uri="http://schemas.openxmlformats.org/drawingml/2006/table">
            <a:tbl>
              <a:tblPr firstRow="1" firstCol="1" bandRow="1">
                <a:tableStyleId>{69012ECD-51FC-41F1-AA8D-1B2483CD663E}</a:tableStyleId>
              </a:tblPr>
              <a:tblGrid>
                <a:gridCol w="7740627">
                  <a:extLst>
                    <a:ext uri="{9D8B030D-6E8A-4147-A177-3AD203B41FA5}">
                      <a16:colId xmlns:a16="http://schemas.microsoft.com/office/drawing/2014/main" val="3090623663"/>
                    </a:ext>
                  </a:extLst>
                </a:gridCol>
                <a:gridCol w="1959501">
                  <a:extLst>
                    <a:ext uri="{9D8B030D-6E8A-4147-A177-3AD203B41FA5}">
                      <a16:colId xmlns:a16="http://schemas.microsoft.com/office/drawing/2014/main" val="3603640661"/>
                    </a:ext>
                  </a:extLst>
                </a:gridCol>
                <a:gridCol w="1959501">
                  <a:extLst>
                    <a:ext uri="{9D8B030D-6E8A-4147-A177-3AD203B41FA5}">
                      <a16:colId xmlns:a16="http://schemas.microsoft.com/office/drawing/2014/main" val="1007122009"/>
                    </a:ext>
                  </a:extLst>
                </a:gridCol>
                <a:gridCol w="1959501">
                  <a:extLst>
                    <a:ext uri="{9D8B030D-6E8A-4147-A177-3AD203B41FA5}">
                      <a16:colId xmlns:a16="http://schemas.microsoft.com/office/drawing/2014/main" val="2809420810"/>
                    </a:ext>
                  </a:extLst>
                </a:gridCol>
                <a:gridCol w="1959501">
                  <a:extLst>
                    <a:ext uri="{9D8B030D-6E8A-4147-A177-3AD203B41FA5}">
                      <a16:colId xmlns:a16="http://schemas.microsoft.com/office/drawing/2014/main" val="2027200994"/>
                    </a:ext>
                  </a:extLst>
                </a:gridCol>
                <a:gridCol w="1959501">
                  <a:extLst>
                    <a:ext uri="{9D8B030D-6E8A-4147-A177-3AD203B41FA5}">
                      <a16:colId xmlns:a16="http://schemas.microsoft.com/office/drawing/2014/main" val="1676164779"/>
                    </a:ext>
                  </a:extLst>
                </a:gridCol>
                <a:gridCol w="1959501">
                  <a:extLst>
                    <a:ext uri="{9D8B030D-6E8A-4147-A177-3AD203B41FA5}">
                      <a16:colId xmlns:a16="http://schemas.microsoft.com/office/drawing/2014/main" val="64998842"/>
                    </a:ext>
                  </a:extLst>
                </a:gridCol>
                <a:gridCol w="1959501">
                  <a:extLst>
                    <a:ext uri="{9D8B030D-6E8A-4147-A177-3AD203B41FA5}">
                      <a16:colId xmlns:a16="http://schemas.microsoft.com/office/drawing/2014/main" val="404478956"/>
                    </a:ext>
                  </a:extLst>
                </a:gridCol>
                <a:gridCol w="1959501">
                  <a:extLst>
                    <a:ext uri="{9D8B030D-6E8A-4147-A177-3AD203B41FA5}">
                      <a16:colId xmlns:a16="http://schemas.microsoft.com/office/drawing/2014/main" val="3755734793"/>
                    </a:ext>
                  </a:extLst>
                </a:gridCol>
              </a:tblGrid>
              <a:tr h="1082283">
                <a:tc>
                  <a:txBody>
                    <a:bodyPr/>
                    <a:lstStyle/>
                    <a:p>
                      <a:pPr lvl="1" algn="ctr">
                        <a:lnSpc>
                          <a:spcPct val="107000"/>
                        </a:lnSpc>
                        <a:spcAft>
                          <a:spcPts val="0"/>
                        </a:spcAft>
                      </a:pPr>
                      <a:r>
                        <a:rPr lang="es-EC" sz="3200" dirty="0">
                          <a:effectLst/>
                        </a:rPr>
                        <a:t>Año</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2010</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2011</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2012</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a:effectLst/>
                        </a:rPr>
                        <a:t>2013</a:t>
                      </a:r>
                      <a:endParaRPr lang="es-EC" sz="320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a:effectLst/>
                        </a:rPr>
                        <a:t>2014</a:t>
                      </a:r>
                      <a:endParaRPr lang="es-EC" sz="320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a:effectLst/>
                        </a:rPr>
                        <a:t>2015</a:t>
                      </a:r>
                      <a:endParaRPr lang="es-EC" sz="320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2016</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dirty="0">
                          <a:effectLst/>
                        </a:rPr>
                        <a:t>2017</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969610226"/>
                  </a:ext>
                </a:extLst>
              </a:tr>
              <a:tr h="1173346">
                <a:tc>
                  <a:txBody>
                    <a:bodyPr/>
                    <a:lstStyle/>
                    <a:p>
                      <a:pPr lvl="1" algn="l">
                        <a:lnSpc>
                          <a:spcPct val="107000"/>
                        </a:lnSpc>
                        <a:spcAft>
                          <a:spcPts val="0"/>
                        </a:spcAft>
                      </a:pPr>
                      <a:r>
                        <a:rPr lang="es-EC" sz="3200" dirty="0">
                          <a:effectLst/>
                        </a:rPr>
                        <a:t>Más pobreza</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40,6%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48,7%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34,1%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37,0%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36,7%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34,9%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33,2%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43,8%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3991692133"/>
                  </a:ext>
                </a:extLst>
              </a:tr>
              <a:tr h="1173346">
                <a:tc>
                  <a:txBody>
                    <a:bodyPr/>
                    <a:lstStyle/>
                    <a:p>
                      <a:pPr lvl="1" algn="l">
                        <a:lnSpc>
                          <a:spcPct val="107000"/>
                        </a:lnSpc>
                        <a:spcAft>
                          <a:spcPts val="0"/>
                        </a:spcAft>
                      </a:pPr>
                      <a:r>
                        <a:rPr lang="es-EC" sz="3200" dirty="0">
                          <a:effectLst/>
                        </a:rPr>
                        <a:t>Pérdida de confianza en las instituciones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40,3%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32,7%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13,9%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31,5%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34,6%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31,9%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34,9%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33,3%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594804699"/>
                  </a:ext>
                </a:extLst>
              </a:tr>
              <a:tr h="1173346">
                <a:tc>
                  <a:txBody>
                    <a:bodyPr/>
                    <a:lstStyle/>
                    <a:p>
                      <a:pPr lvl="1" algn="l">
                        <a:lnSpc>
                          <a:spcPct val="107000"/>
                        </a:lnSpc>
                        <a:spcAft>
                          <a:spcPts val="0"/>
                        </a:spcAft>
                      </a:pPr>
                      <a:r>
                        <a:rPr lang="es-EC" sz="3200" dirty="0">
                          <a:effectLst/>
                        </a:rPr>
                        <a:t>Inestabilidad política</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16,9%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12,3%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17,5%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18,1%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23,4%</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26,7%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29,2%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432092866"/>
                  </a:ext>
                </a:extLst>
              </a:tr>
              <a:tr h="1173346">
                <a:tc>
                  <a:txBody>
                    <a:bodyPr/>
                    <a:lstStyle/>
                    <a:p>
                      <a:pPr lvl="1" algn="l">
                        <a:lnSpc>
                          <a:spcPct val="107000"/>
                        </a:lnSpc>
                        <a:spcAft>
                          <a:spcPts val="0"/>
                        </a:spcAft>
                      </a:pPr>
                      <a:r>
                        <a:rPr lang="es-EC" sz="3200" dirty="0">
                          <a:effectLst/>
                        </a:rPr>
                        <a:t>Desprestigio del país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31,1%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23,5%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8,5%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16,6%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23,0%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21,8%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15,0%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4088497334"/>
                  </a:ext>
                </a:extLst>
              </a:tr>
              <a:tr h="1173346">
                <a:tc>
                  <a:txBody>
                    <a:bodyPr/>
                    <a:lstStyle/>
                    <a:p>
                      <a:pPr lvl="1" algn="l">
                        <a:lnSpc>
                          <a:spcPct val="107000"/>
                        </a:lnSpc>
                        <a:spcAft>
                          <a:spcPts val="0"/>
                        </a:spcAft>
                      </a:pPr>
                      <a:r>
                        <a:rPr lang="es-EC" sz="3200" dirty="0">
                          <a:effectLst/>
                        </a:rPr>
                        <a:t>Decadencia moral</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30,2%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21,9%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24,8%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25,8%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7885396"/>
                  </a:ext>
                </a:extLst>
              </a:tr>
              <a:tr h="1173346">
                <a:tc>
                  <a:txBody>
                    <a:bodyPr/>
                    <a:lstStyle/>
                    <a:p>
                      <a:pPr lvl="1" algn="l">
                        <a:lnSpc>
                          <a:spcPct val="107000"/>
                        </a:lnSpc>
                        <a:spcAft>
                          <a:spcPts val="0"/>
                        </a:spcAft>
                      </a:pPr>
                      <a:r>
                        <a:rPr lang="es-EC" sz="3200" dirty="0">
                          <a:effectLst/>
                        </a:rPr>
                        <a:t>Pérdida de igualdad ante la ley</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22,6%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17,2%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14,9%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26,7%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25,5%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4004384751"/>
                  </a:ext>
                </a:extLst>
              </a:tr>
              <a:tr h="1173346">
                <a:tc>
                  <a:txBody>
                    <a:bodyPr/>
                    <a:lstStyle/>
                    <a:p>
                      <a:pPr lvl="1" algn="l">
                        <a:lnSpc>
                          <a:spcPct val="107000"/>
                        </a:lnSpc>
                        <a:spcAft>
                          <a:spcPts val="0"/>
                        </a:spcAft>
                      </a:pPr>
                      <a:r>
                        <a:rPr lang="es-EC" sz="3200" dirty="0">
                          <a:effectLst/>
                        </a:rPr>
                        <a:t>Pérdida de credibilidad en los políticos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29,7%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12,8%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16,3%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18,5%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20,4%</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25,3%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320162076"/>
                  </a:ext>
                </a:extLst>
              </a:tr>
              <a:tr h="1173346">
                <a:tc>
                  <a:txBody>
                    <a:bodyPr/>
                    <a:lstStyle/>
                    <a:p>
                      <a:pPr lvl="1" algn="l">
                        <a:lnSpc>
                          <a:spcPct val="107000"/>
                        </a:lnSpc>
                        <a:spcAft>
                          <a:spcPts val="0"/>
                        </a:spcAft>
                      </a:pPr>
                      <a:r>
                        <a:rPr lang="es-EC" sz="3200" dirty="0">
                          <a:effectLst/>
                        </a:rPr>
                        <a:t>Otros</a:t>
                      </a:r>
                      <a:endParaRPr lang="es-EC" sz="320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2,4%</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649038074"/>
                  </a:ext>
                </a:extLst>
              </a:tr>
            </a:tbl>
          </a:graphicData>
        </a:graphic>
      </p:graphicFrame>
    </p:spTree>
    <p:extLst>
      <p:ext uri="{BB962C8B-B14F-4D97-AF65-F5344CB8AC3E}">
        <p14:creationId xmlns:p14="http://schemas.microsoft.com/office/powerpoint/2010/main" val="3309293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32105"/>
            <a:ext cx="22716352" cy="12618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200" b="1" dirty="0">
                <a:solidFill>
                  <a:srgbClr val="333333"/>
                </a:solidFill>
                <a:latin typeface="Source Sans Pro Light"/>
                <a:ea typeface="Source Sans Pro Light"/>
                <a:cs typeface="Source Sans Pro Light"/>
                <a:sym typeface="Source Sans Pro Light"/>
              </a:rPr>
              <a:t>Google</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922358" y="13025053"/>
            <a:ext cx="12824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380754" y="2743201"/>
            <a:ext cx="22413364" cy="8528537"/>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Corrupción												53´700.000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Ética 														51´200.000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Corrupción Ecuador 								13´500.000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Ética Ecuador  										15´200.000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Corrupción presidentes Ecuador 	  		  	  1´860.000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Ética presidentes Ecuador 			  		      1´260.000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Corrupción gobierno Ecuador  				11´100.000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Ética gobierno Ecuador 				  		  	  9´720.000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Diario El Comercio Ecuador corrupción 	  2´850.000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Diario El Comercio Ecuador ética 			  3´350.000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Diario El Mercurio  corrupción Ecuador 	     274.000</a:t>
            </a:r>
          </a:p>
          <a:p>
            <a:pPr marL="1609685" indent="-695308" defTabSz="584185">
              <a:buClr>
                <a:schemeClr val="accent1">
                  <a:lumMod val="60000"/>
                  <a:lumOff val="40000"/>
                </a:schemeClr>
              </a:buClr>
              <a:defRPr sz="1800"/>
            </a:pPr>
            <a:r>
              <a:rPr lang="es-EC" sz="8000" dirty="0">
                <a:solidFill>
                  <a:schemeClr val="tx1"/>
                </a:solidFill>
                <a:latin typeface="Source Sans Pro Semibold"/>
                <a:ea typeface="Source Sans Pro Semibold"/>
                <a:cs typeface="Source Sans Pro Semibold"/>
              </a:rPr>
              <a:t>Diario El Mercurio Ética Ecuador 			         381.000</a:t>
            </a:r>
          </a:p>
          <a:p>
            <a:pPr marL="1142971" indent="-228594" defTabSz="584185">
              <a:buClr>
                <a:srgbClr val="A53010"/>
              </a:buClr>
              <a:defRPr sz="1800"/>
            </a:pPr>
            <a:endParaRPr lang="es-EC" sz="8000" dirty="0">
              <a:solidFill>
                <a:schemeClr val="tx1"/>
              </a:solidFill>
              <a:latin typeface="Source Sans Pro Semibold"/>
              <a:ea typeface="Source Sans Pro Semibold"/>
              <a:cs typeface="Source Sans Pro Semibold"/>
            </a:endParaRPr>
          </a:p>
          <a:p>
            <a:pPr marL="914377" indent="0" defTabSz="584185">
              <a:buClr>
                <a:srgbClr val="A53010"/>
              </a:buClr>
              <a:buNone/>
              <a:defRPr sz="1800"/>
            </a:pPr>
            <a:r>
              <a:rPr lang="es-EC" sz="5900" dirty="0">
                <a:solidFill>
                  <a:schemeClr val="tx1"/>
                </a:solidFill>
                <a:latin typeface="Source Sans Pro Semibold"/>
                <a:ea typeface="Source Sans Pro Semibold"/>
                <a:cs typeface="Source Sans Pro Semibold"/>
              </a:rPr>
              <a:t>Fuente: Google 30/05/18</a:t>
            </a: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412511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5">
                                            <p:txEl>
                                              <p:pRg st="2" end="2"/>
                                            </p:txEl>
                                          </p:spTgt>
                                        </p:tgtEl>
                                        <p:attrNameLst>
                                          <p:attrName>style.visibility</p:attrName>
                                        </p:attrNameLst>
                                      </p:cBhvr>
                                      <p:to>
                                        <p:strVal val="visible"/>
                                      </p:to>
                                    </p:set>
                                    <p:animEffect transition="in" filter="wipe(down)">
                                      <p:cBhvr>
                                        <p:cTn id="7" dur="500"/>
                                        <p:tgtEl>
                                          <p:spTgt spid="45">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5">
                                            <p:txEl>
                                              <p:pRg st="3" end="3"/>
                                            </p:txEl>
                                          </p:spTgt>
                                        </p:tgtEl>
                                        <p:attrNameLst>
                                          <p:attrName>style.visibility</p:attrName>
                                        </p:attrNameLst>
                                      </p:cBhvr>
                                      <p:to>
                                        <p:strVal val="visible"/>
                                      </p:to>
                                    </p:set>
                                    <p:animEffect transition="in" filter="wipe(down)">
                                      <p:cBhvr>
                                        <p:cTn id="10" dur="500"/>
                                        <p:tgtEl>
                                          <p:spTgt spid="4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45">
                                            <p:txEl>
                                              <p:pRg st="4" end="4"/>
                                            </p:txEl>
                                          </p:spTgt>
                                        </p:tgtEl>
                                        <p:attrNameLst>
                                          <p:attrName>style.visibility</p:attrName>
                                        </p:attrNameLst>
                                      </p:cBhvr>
                                      <p:to>
                                        <p:strVal val="visible"/>
                                      </p:to>
                                    </p:set>
                                    <p:animEffect transition="in" filter="wipe(down)">
                                      <p:cBhvr>
                                        <p:cTn id="15" dur="500"/>
                                        <p:tgtEl>
                                          <p:spTgt spid="45">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5">
                                            <p:txEl>
                                              <p:pRg st="5" end="5"/>
                                            </p:txEl>
                                          </p:spTgt>
                                        </p:tgtEl>
                                        <p:attrNameLst>
                                          <p:attrName>style.visibility</p:attrName>
                                        </p:attrNameLst>
                                      </p:cBhvr>
                                      <p:to>
                                        <p:strVal val="visible"/>
                                      </p:to>
                                    </p:set>
                                    <p:animEffect transition="in" filter="wipe(down)">
                                      <p:cBhvr>
                                        <p:cTn id="18" dur="500"/>
                                        <p:tgtEl>
                                          <p:spTgt spid="45">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45">
                                            <p:txEl>
                                              <p:pRg st="6" end="6"/>
                                            </p:txEl>
                                          </p:spTgt>
                                        </p:tgtEl>
                                        <p:attrNameLst>
                                          <p:attrName>style.visibility</p:attrName>
                                        </p:attrNameLst>
                                      </p:cBhvr>
                                      <p:to>
                                        <p:strVal val="visible"/>
                                      </p:to>
                                    </p:set>
                                    <p:animEffect transition="in" filter="wipe(down)">
                                      <p:cBhvr>
                                        <p:cTn id="23" dur="500"/>
                                        <p:tgtEl>
                                          <p:spTgt spid="45">
                                            <p:txEl>
                                              <p:pRg st="6" end="6"/>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45">
                                            <p:txEl>
                                              <p:pRg st="7" end="7"/>
                                            </p:txEl>
                                          </p:spTgt>
                                        </p:tgtEl>
                                        <p:attrNameLst>
                                          <p:attrName>style.visibility</p:attrName>
                                        </p:attrNameLst>
                                      </p:cBhvr>
                                      <p:to>
                                        <p:strVal val="visible"/>
                                      </p:to>
                                    </p:set>
                                    <p:animEffect transition="in" filter="wipe(down)">
                                      <p:cBhvr>
                                        <p:cTn id="26" dur="500"/>
                                        <p:tgtEl>
                                          <p:spTgt spid="4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45">
                                            <p:txEl>
                                              <p:pRg st="8" end="8"/>
                                            </p:txEl>
                                          </p:spTgt>
                                        </p:tgtEl>
                                        <p:attrNameLst>
                                          <p:attrName>style.visibility</p:attrName>
                                        </p:attrNameLst>
                                      </p:cBhvr>
                                      <p:to>
                                        <p:strVal val="visible"/>
                                      </p:to>
                                    </p:set>
                                    <p:animEffect transition="in" filter="wipe(down)">
                                      <p:cBhvr>
                                        <p:cTn id="31" dur="500"/>
                                        <p:tgtEl>
                                          <p:spTgt spid="45">
                                            <p:txEl>
                                              <p:pRg st="8" end="8"/>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45">
                                            <p:txEl>
                                              <p:pRg st="9" end="9"/>
                                            </p:txEl>
                                          </p:spTgt>
                                        </p:tgtEl>
                                        <p:attrNameLst>
                                          <p:attrName>style.visibility</p:attrName>
                                        </p:attrNameLst>
                                      </p:cBhvr>
                                      <p:to>
                                        <p:strVal val="visible"/>
                                      </p:to>
                                    </p:set>
                                    <p:animEffect transition="in" filter="wipe(down)">
                                      <p:cBhvr>
                                        <p:cTn id="34" dur="500"/>
                                        <p:tgtEl>
                                          <p:spTgt spid="45">
                                            <p:txEl>
                                              <p:pRg st="9" end="9"/>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45">
                                            <p:txEl>
                                              <p:pRg st="10" end="10"/>
                                            </p:txEl>
                                          </p:spTgt>
                                        </p:tgtEl>
                                        <p:attrNameLst>
                                          <p:attrName>style.visibility</p:attrName>
                                        </p:attrNameLst>
                                      </p:cBhvr>
                                      <p:to>
                                        <p:strVal val="visible"/>
                                      </p:to>
                                    </p:set>
                                    <p:animEffect transition="in" filter="wipe(down)">
                                      <p:cBhvr>
                                        <p:cTn id="37" dur="500"/>
                                        <p:tgtEl>
                                          <p:spTgt spid="45">
                                            <p:txEl>
                                              <p:pRg st="10" end="10"/>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45">
                                            <p:txEl>
                                              <p:pRg st="11" end="11"/>
                                            </p:txEl>
                                          </p:spTgt>
                                        </p:tgtEl>
                                        <p:attrNameLst>
                                          <p:attrName>style.visibility</p:attrName>
                                        </p:attrNameLst>
                                      </p:cBhvr>
                                      <p:to>
                                        <p:strVal val="visible"/>
                                      </p:to>
                                    </p:set>
                                    <p:animEffect transition="in" filter="wipe(down)">
                                      <p:cBhvr>
                                        <p:cTn id="40" dur="500"/>
                                        <p:tgtEl>
                                          <p:spTgt spid="4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47493"/>
            <a:ext cx="22716352" cy="123110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000" b="1" dirty="0">
                <a:solidFill>
                  <a:srgbClr val="333333"/>
                </a:solidFill>
                <a:latin typeface="Source Sans Pro Light"/>
                <a:ea typeface="Source Sans Pro Light"/>
                <a:cs typeface="Source Sans Pro Light"/>
                <a:sym typeface="Source Sans Pro Light"/>
              </a:rPr>
              <a:t>4.- A quienes perjudica la corrupción</a:t>
            </a:r>
            <a:endParaRPr lang="es-EC" sz="80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20</a:t>
            </a:fld>
            <a:endParaRPr dirty="0"/>
          </a:p>
        </p:txBody>
      </p:sp>
      <p:graphicFrame>
        <p:nvGraphicFramePr>
          <p:cNvPr id="10" name="Marcador de contenido 3">
            <a:extLst>
              <a:ext uri="{FF2B5EF4-FFF2-40B4-BE49-F238E27FC236}">
                <a16:creationId xmlns:a16="http://schemas.microsoft.com/office/drawing/2014/main" id="{ED2769DD-67C9-4721-B5CF-EA605E409DD9}"/>
              </a:ext>
            </a:extLst>
          </p:cNvPr>
          <p:cNvGraphicFramePr>
            <a:graphicFrameLocks/>
          </p:cNvGraphicFramePr>
          <p:nvPr>
            <p:extLst>
              <p:ext uri="{D42A27DB-BD31-4B8C-83A1-F6EECF244321}">
                <p14:modId xmlns:p14="http://schemas.microsoft.com/office/powerpoint/2010/main" val="2073605392"/>
              </p:ext>
            </p:extLst>
          </p:nvPr>
        </p:nvGraphicFramePr>
        <p:xfrm>
          <a:off x="603274" y="2142271"/>
          <a:ext cx="23190847" cy="10600056"/>
        </p:xfrm>
        <a:graphic>
          <a:graphicData uri="http://schemas.openxmlformats.org/drawingml/2006/table">
            <a:tbl>
              <a:tblPr firstRow="1" firstCol="1" bandRow="1">
                <a:tableStyleId>{69012ECD-51FC-41F1-AA8D-1B2483CD663E}</a:tableStyleId>
              </a:tblPr>
              <a:tblGrid>
                <a:gridCol w="4956279">
                  <a:extLst>
                    <a:ext uri="{9D8B030D-6E8A-4147-A177-3AD203B41FA5}">
                      <a16:colId xmlns:a16="http://schemas.microsoft.com/office/drawing/2014/main" val="3768030581"/>
                    </a:ext>
                  </a:extLst>
                </a:gridCol>
                <a:gridCol w="2279321">
                  <a:extLst>
                    <a:ext uri="{9D8B030D-6E8A-4147-A177-3AD203B41FA5}">
                      <a16:colId xmlns:a16="http://schemas.microsoft.com/office/drawing/2014/main" val="3060734932"/>
                    </a:ext>
                  </a:extLst>
                </a:gridCol>
                <a:gridCol w="2279321">
                  <a:extLst>
                    <a:ext uri="{9D8B030D-6E8A-4147-A177-3AD203B41FA5}">
                      <a16:colId xmlns:a16="http://schemas.microsoft.com/office/drawing/2014/main" val="3605726746"/>
                    </a:ext>
                  </a:extLst>
                </a:gridCol>
                <a:gridCol w="2279321">
                  <a:extLst>
                    <a:ext uri="{9D8B030D-6E8A-4147-A177-3AD203B41FA5}">
                      <a16:colId xmlns:a16="http://schemas.microsoft.com/office/drawing/2014/main" val="3078183283"/>
                    </a:ext>
                  </a:extLst>
                </a:gridCol>
                <a:gridCol w="2279321">
                  <a:extLst>
                    <a:ext uri="{9D8B030D-6E8A-4147-A177-3AD203B41FA5}">
                      <a16:colId xmlns:a16="http://schemas.microsoft.com/office/drawing/2014/main" val="2358137341"/>
                    </a:ext>
                  </a:extLst>
                </a:gridCol>
                <a:gridCol w="2279321">
                  <a:extLst>
                    <a:ext uri="{9D8B030D-6E8A-4147-A177-3AD203B41FA5}">
                      <a16:colId xmlns:a16="http://schemas.microsoft.com/office/drawing/2014/main" val="774306316"/>
                    </a:ext>
                  </a:extLst>
                </a:gridCol>
                <a:gridCol w="2279321">
                  <a:extLst>
                    <a:ext uri="{9D8B030D-6E8A-4147-A177-3AD203B41FA5}">
                      <a16:colId xmlns:a16="http://schemas.microsoft.com/office/drawing/2014/main" val="1227488828"/>
                    </a:ext>
                  </a:extLst>
                </a:gridCol>
                <a:gridCol w="2279321">
                  <a:extLst>
                    <a:ext uri="{9D8B030D-6E8A-4147-A177-3AD203B41FA5}">
                      <a16:colId xmlns:a16="http://schemas.microsoft.com/office/drawing/2014/main" val="502835889"/>
                    </a:ext>
                  </a:extLst>
                </a:gridCol>
                <a:gridCol w="2279321">
                  <a:extLst>
                    <a:ext uri="{9D8B030D-6E8A-4147-A177-3AD203B41FA5}">
                      <a16:colId xmlns:a16="http://schemas.microsoft.com/office/drawing/2014/main" val="2523403482"/>
                    </a:ext>
                  </a:extLst>
                </a:gridCol>
              </a:tblGrid>
              <a:tr h="959969">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Año</a:t>
                      </a:r>
                      <a:endParaRPr lang="es-EC" sz="3200" dirty="0">
                        <a:effectLst>
                          <a:outerShdw blurRad="38100" dist="38100" dir="2700000" algn="tl">
                            <a:srgbClr val="000000">
                              <a:alpha val="43137"/>
                            </a:srgbClr>
                          </a:outerShdw>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2010</a:t>
                      </a:r>
                      <a:endParaRPr lang="es-EC" sz="3200" dirty="0">
                        <a:effectLst>
                          <a:outerShdw blurRad="38100" dist="38100" dir="2700000" algn="tl">
                            <a:srgbClr val="000000">
                              <a:alpha val="43137"/>
                            </a:srgbClr>
                          </a:outerShdw>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2011</a:t>
                      </a:r>
                      <a:endParaRPr lang="es-EC" sz="3200">
                        <a:effectLst>
                          <a:outerShdw blurRad="38100" dist="38100" dir="2700000" algn="tl">
                            <a:srgbClr val="000000">
                              <a:alpha val="43137"/>
                            </a:srgbClr>
                          </a:outerShdw>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2012</a:t>
                      </a:r>
                      <a:endParaRPr lang="es-EC" sz="3200">
                        <a:effectLst>
                          <a:outerShdw blurRad="38100" dist="38100" dir="2700000" algn="tl">
                            <a:srgbClr val="000000">
                              <a:alpha val="43137"/>
                            </a:srgbClr>
                          </a:outerShdw>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2013</a:t>
                      </a:r>
                      <a:endParaRPr lang="es-EC" sz="3200">
                        <a:effectLst>
                          <a:outerShdw blurRad="38100" dist="38100" dir="2700000" algn="tl">
                            <a:srgbClr val="000000">
                              <a:alpha val="43137"/>
                            </a:srgbClr>
                          </a:outerShdw>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2014</a:t>
                      </a:r>
                      <a:endParaRPr lang="es-EC" sz="3200">
                        <a:effectLst>
                          <a:outerShdw blurRad="38100" dist="38100" dir="2700000" algn="tl">
                            <a:srgbClr val="000000">
                              <a:alpha val="43137"/>
                            </a:srgbClr>
                          </a:outerShdw>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2015</a:t>
                      </a:r>
                      <a:endParaRPr lang="es-EC" sz="3200">
                        <a:effectLst>
                          <a:outerShdw blurRad="38100" dist="38100" dir="2700000" algn="tl">
                            <a:srgbClr val="000000">
                              <a:alpha val="43137"/>
                            </a:srgbClr>
                          </a:outerShdw>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2016</a:t>
                      </a:r>
                      <a:endParaRPr lang="es-EC" sz="3200">
                        <a:effectLst>
                          <a:outerShdw blurRad="38100" dist="38100" dir="2700000" algn="tl">
                            <a:srgbClr val="000000">
                              <a:alpha val="43137"/>
                            </a:srgbClr>
                          </a:outerShdw>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2017</a:t>
                      </a:r>
                      <a:endParaRPr lang="es-EC" sz="3200" dirty="0">
                        <a:effectLst>
                          <a:outerShdw blurRad="38100" dist="38100" dir="2700000" algn="tl">
                            <a:srgbClr val="000000">
                              <a:alpha val="43137"/>
                            </a:srgbClr>
                          </a:outerShdw>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1919122539"/>
                  </a:ext>
                </a:extLst>
              </a:tr>
              <a:tr h="959969">
                <a:tc>
                  <a:txBody>
                    <a:bodyPr/>
                    <a:lstStyle/>
                    <a:p>
                      <a:pPr lvl="1" algn="l">
                        <a:lnSpc>
                          <a:spcPct val="107000"/>
                        </a:lnSpc>
                        <a:spcAft>
                          <a:spcPts val="0"/>
                        </a:spcAft>
                      </a:pPr>
                      <a:r>
                        <a:rPr lang="es-EC" sz="3200" dirty="0">
                          <a:effectLst/>
                        </a:rPr>
                        <a:t>A los pobres</a:t>
                      </a:r>
                      <a:endParaRPr lang="es-EC" sz="320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39,3%</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48,3%</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31,2%</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52,0%</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55,7%</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37,1%</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52,5%</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48,8%</a:t>
                      </a:r>
                      <a:endParaRPr lang="es-EC" sz="3200" b="1" dirty="0">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3610469159"/>
                  </a:ext>
                </a:extLst>
              </a:tr>
              <a:tr h="959969">
                <a:tc>
                  <a:txBody>
                    <a:bodyPr/>
                    <a:lstStyle/>
                    <a:p>
                      <a:pPr lvl="1" algn="l">
                        <a:lnSpc>
                          <a:spcPct val="107000"/>
                        </a:lnSpc>
                        <a:spcAft>
                          <a:spcPts val="0"/>
                        </a:spcAft>
                      </a:pPr>
                      <a:r>
                        <a:rPr lang="es-EC" sz="3200" dirty="0">
                          <a:effectLst/>
                        </a:rPr>
                        <a:t>A todos</a:t>
                      </a:r>
                      <a:endParaRPr lang="es-EC" sz="320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56,0%</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42,0%</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48,3%</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35,1%</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23,4%</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42,8%</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24,6%</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29,9%</a:t>
                      </a:r>
                      <a:endParaRPr lang="es-EC" sz="3200" b="1" dirty="0">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114306377"/>
                  </a:ext>
                </a:extLst>
              </a:tr>
              <a:tr h="1139521">
                <a:tc>
                  <a:txBody>
                    <a:bodyPr/>
                    <a:lstStyle/>
                    <a:p>
                      <a:pPr lvl="1" algn="l">
                        <a:lnSpc>
                          <a:spcPct val="107000"/>
                        </a:lnSpc>
                        <a:spcAft>
                          <a:spcPts val="0"/>
                        </a:spcAft>
                      </a:pPr>
                      <a:r>
                        <a:rPr lang="es-EC" sz="3200" dirty="0">
                          <a:effectLst/>
                        </a:rPr>
                        <a:t>A la clase media</a:t>
                      </a:r>
                      <a:endParaRPr lang="es-EC" sz="320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4,2%</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12,7%</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5,9%</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16,5%</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18,5%</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17,3%</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25,4%</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19,9%</a:t>
                      </a:r>
                      <a:endParaRPr lang="es-EC" sz="3200" b="1" dirty="0">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2779198500"/>
                  </a:ext>
                </a:extLst>
              </a:tr>
              <a:tr h="959969">
                <a:tc>
                  <a:txBody>
                    <a:bodyPr/>
                    <a:lstStyle/>
                    <a:p>
                      <a:pPr lvl="1" algn="l">
                        <a:lnSpc>
                          <a:spcPct val="107000"/>
                        </a:lnSpc>
                        <a:spcAft>
                          <a:spcPts val="0"/>
                        </a:spcAft>
                      </a:pPr>
                      <a:r>
                        <a:rPr lang="es-EC" sz="3200" dirty="0">
                          <a:effectLst/>
                        </a:rPr>
                        <a:t>Al Estado</a:t>
                      </a:r>
                      <a:endParaRPr lang="es-EC" sz="320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4,4%</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6,1%</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5,9%</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9,3%</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13,5%</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8,1%</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10,1%</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11,8%</a:t>
                      </a:r>
                      <a:endParaRPr lang="es-EC" sz="3200" b="1" dirty="0">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20832899"/>
                  </a:ext>
                </a:extLst>
              </a:tr>
              <a:tr h="1139521">
                <a:tc>
                  <a:txBody>
                    <a:bodyPr/>
                    <a:lstStyle/>
                    <a:p>
                      <a:pPr lvl="1" algn="l">
                        <a:lnSpc>
                          <a:spcPct val="107000"/>
                        </a:lnSpc>
                        <a:spcAft>
                          <a:spcPts val="0"/>
                        </a:spcAft>
                      </a:pPr>
                      <a:r>
                        <a:rPr lang="es-EC" sz="3200" dirty="0">
                          <a:effectLst/>
                        </a:rPr>
                        <a:t>A los empresarios</a:t>
                      </a:r>
                      <a:endParaRPr lang="es-EC" sz="320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2,6%</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3,2%</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5,3%</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3,3%</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9,9%</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6,2%</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9,6%</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9,4%</a:t>
                      </a:r>
                      <a:endParaRPr lang="es-EC" sz="3200" b="1" dirty="0">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730038233"/>
                  </a:ext>
                </a:extLst>
              </a:tr>
              <a:tr h="1280600">
                <a:tc>
                  <a:txBody>
                    <a:bodyPr/>
                    <a:lstStyle/>
                    <a:p>
                      <a:pPr lvl="1" algn="l">
                        <a:lnSpc>
                          <a:spcPct val="107000"/>
                        </a:lnSpc>
                        <a:spcAft>
                          <a:spcPts val="0"/>
                        </a:spcAft>
                      </a:pPr>
                      <a:r>
                        <a:rPr lang="es-EC" sz="3200" dirty="0">
                          <a:effectLst/>
                        </a:rPr>
                        <a:t>A las empresas públicas</a:t>
                      </a:r>
                      <a:endParaRPr lang="es-EC" sz="320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1,4%</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1,5%</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4,0%</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2,1%</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6,3%</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5,7%</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7,1%</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5,5%</a:t>
                      </a:r>
                      <a:endParaRPr lang="es-EC" sz="3200" b="1" dirty="0">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1824184142"/>
                  </a:ext>
                </a:extLst>
              </a:tr>
              <a:tr h="959969">
                <a:tc>
                  <a:txBody>
                    <a:bodyPr/>
                    <a:lstStyle/>
                    <a:p>
                      <a:pPr lvl="1" algn="l">
                        <a:lnSpc>
                          <a:spcPct val="107000"/>
                        </a:lnSpc>
                        <a:spcAft>
                          <a:spcPts val="0"/>
                        </a:spcAft>
                      </a:pPr>
                      <a:r>
                        <a:rPr lang="es-EC" sz="3200" dirty="0">
                          <a:effectLst/>
                        </a:rPr>
                        <a:t>A los más ricos</a:t>
                      </a:r>
                      <a:endParaRPr lang="es-EC" sz="320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2,3%</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6,6%</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2,7%</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4,3%</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8,6%</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7,3%</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4,6%</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5,0%</a:t>
                      </a:r>
                      <a:endParaRPr lang="es-EC" sz="3200" b="1" dirty="0">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3757049473"/>
                  </a:ext>
                </a:extLst>
              </a:tr>
              <a:tr h="1280600">
                <a:tc>
                  <a:txBody>
                    <a:bodyPr/>
                    <a:lstStyle/>
                    <a:p>
                      <a:pPr lvl="1" algn="l">
                        <a:lnSpc>
                          <a:spcPct val="107000"/>
                        </a:lnSpc>
                        <a:spcAft>
                          <a:spcPts val="0"/>
                        </a:spcAft>
                      </a:pPr>
                      <a:r>
                        <a:rPr lang="es-EC" sz="3200" dirty="0">
                          <a:effectLst/>
                        </a:rPr>
                        <a:t>A las empresas privadas</a:t>
                      </a:r>
                      <a:endParaRPr lang="es-EC" sz="320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2,6%</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1,7%</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1,3%</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2,1%</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5,2%</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4,1%</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4,9%</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3,7%</a:t>
                      </a:r>
                      <a:endParaRPr lang="es-EC" sz="3200" b="1" dirty="0">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3201900731"/>
                  </a:ext>
                </a:extLst>
              </a:tr>
              <a:tr h="959969">
                <a:tc>
                  <a:txBody>
                    <a:bodyPr/>
                    <a:lstStyle/>
                    <a:p>
                      <a:pPr lvl="1" algn="l">
                        <a:lnSpc>
                          <a:spcPct val="107000"/>
                        </a:lnSpc>
                        <a:spcAft>
                          <a:spcPts val="0"/>
                        </a:spcAft>
                      </a:pPr>
                      <a:r>
                        <a:rPr lang="es-EC" sz="3200" dirty="0">
                          <a:effectLst/>
                        </a:rPr>
                        <a:t>Otros</a:t>
                      </a:r>
                      <a:endParaRPr lang="es-EC" sz="320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0,5%</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0,5%</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0,0%</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0,2%</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0,5%</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0,3%</a:t>
                      </a:r>
                      <a:endParaRPr lang="es-EC" sz="2800" b="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0,8%</a:t>
                      </a:r>
                      <a:endParaRPr lang="es-EC" sz="2800" b="0" dirty="0">
                        <a:effectLst/>
                        <a:latin typeface="Calibri" panose="020F0502020204030204" pitchFamily="34" charset="0"/>
                        <a:ea typeface="+mn-ea"/>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0,8%</a:t>
                      </a:r>
                      <a:endParaRPr lang="es-EC" sz="3200" b="1" dirty="0">
                        <a:effectLst/>
                        <a:latin typeface="Calibri" panose="020F0502020204030204" pitchFamily="34" charset="0"/>
                        <a:ea typeface="+mn-ea"/>
                        <a:cs typeface="Times New Roman" panose="02020603050405020304" pitchFamily="18" charset="0"/>
                      </a:endParaRPr>
                    </a:p>
                  </a:txBody>
                  <a:tcPr marL="44451" marR="44451" marT="0" marB="0" anchor="ctr"/>
                </a:tc>
                <a:extLst>
                  <a:ext uri="{0D108BD9-81ED-4DB2-BD59-A6C34878D82A}">
                    <a16:rowId xmlns:a16="http://schemas.microsoft.com/office/drawing/2014/main" val="3806076108"/>
                  </a:ext>
                </a:extLst>
              </a:tr>
            </a:tbl>
          </a:graphicData>
        </a:graphic>
      </p:graphicFrame>
    </p:spTree>
    <p:extLst>
      <p:ext uri="{BB962C8B-B14F-4D97-AF65-F5344CB8AC3E}">
        <p14:creationId xmlns:p14="http://schemas.microsoft.com/office/powerpoint/2010/main" val="2155588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655216"/>
            <a:ext cx="22716352" cy="10156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6600" b="1" dirty="0">
                <a:solidFill>
                  <a:srgbClr val="333333"/>
                </a:solidFill>
                <a:latin typeface="Source Sans Pro Light"/>
                <a:ea typeface="Source Sans Pro Light"/>
                <a:cs typeface="Source Sans Pro Light"/>
                <a:sym typeface="Source Sans Pro Light"/>
              </a:rPr>
              <a:t>5.- Se puede hacer muy poco para frenar la corrupción</a:t>
            </a:r>
            <a:endParaRPr lang="es-EC" sz="66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21</a:t>
            </a:fld>
            <a:endParaRPr dirty="0"/>
          </a:p>
        </p:txBody>
      </p:sp>
      <p:graphicFrame>
        <p:nvGraphicFramePr>
          <p:cNvPr id="9" name="Marcador de contenido 3">
            <a:extLst>
              <a:ext uri="{FF2B5EF4-FFF2-40B4-BE49-F238E27FC236}">
                <a16:creationId xmlns:a16="http://schemas.microsoft.com/office/drawing/2014/main" id="{D6BCF921-EA63-4592-B521-8E6BC248D1E1}"/>
              </a:ext>
            </a:extLst>
          </p:cNvPr>
          <p:cNvGraphicFramePr>
            <a:graphicFrameLocks/>
          </p:cNvGraphicFramePr>
          <p:nvPr>
            <p:extLst>
              <p:ext uri="{D42A27DB-BD31-4B8C-83A1-F6EECF244321}">
                <p14:modId xmlns:p14="http://schemas.microsoft.com/office/powerpoint/2010/main" val="4085431922"/>
              </p:ext>
            </p:extLst>
          </p:nvPr>
        </p:nvGraphicFramePr>
        <p:xfrm>
          <a:off x="2022879" y="3054096"/>
          <a:ext cx="21159216" cy="6327648"/>
        </p:xfrm>
        <a:graphic>
          <a:graphicData uri="http://schemas.openxmlformats.org/drawingml/2006/table">
            <a:tbl>
              <a:tblPr firstRow="1" firstCol="1" bandRow="1">
                <a:tableStyleId>{69012ECD-51FC-41F1-AA8D-1B2483CD663E}</a:tableStyleId>
              </a:tblPr>
              <a:tblGrid>
                <a:gridCol w="7479792">
                  <a:extLst>
                    <a:ext uri="{9D8B030D-6E8A-4147-A177-3AD203B41FA5}">
                      <a16:colId xmlns:a16="http://schemas.microsoft.com/office/drawing/2014/main" val="2211012740"/>
                    </a:ext>
                  </a:extLst>
                </a:gridCol>
                <a:gridCol w="1709928">
                  <a:extLst>
                    <a:ext uri="{9D8B030D-6E8A-4147-A177-3AD203B41FA5}">
                      <a16:colId xmlns:a16="http://schemas.microsoft.com/office/drawing/2014/main" val="1716538658"/>
                    </a:ext>
                  </a:extLst>
                </a:gridCol>
                <a:gridCol w="1709928">
                  <a:extLst>
                    <a:ext uri="{9D8B030D-6E8A-4147-A177-3AD203B41FA5}">
                      <a16:colId xmlns:a16="http://schemas.microsoft.com/office/drawing/2014/main" val="3001448285"/>
                    </a:ext>
                  </a:extLst>
                </a:gridCol>
                <a:gridCol w="1709928">
                  <a:extLst>
                    <a:ext uri="{9D8B030D-6E8A-4147-A177-3AD203B41FA5}">
                      <a16:colId xmlns:a16="http://schemas.microsoft.com/office/drawing/2014/main" val="1684188892"/>
                    </a:ext>
                  </a:extLst>
                </a:gridCol>
                <a:gridCol w="1709928">
                  <a:extLst>
                    <a:ext uri="{9D8B030D-6E8A-4147-A177-3AD203B41FA5}">
                      <a16:colId xmlns:a16="http://schemas.microsoft.com/office/drawing/2014/main" val="1871604221"/>
                    </a:ext>
                  </a:extLst>
                </a:gridCol>
                <a:gridCol w="1709928">
                  <a:extLst>
                    <a:ext uri="{9D8B030D-6E8A-4147-A177-3AD203B41FA5}">
                      <a16:colId xmlns:a16="http://schemas.microsoft.com/office/drawing/2014/main" val="4053029452"/>
                    </a:ext>
                  </a:extLst>
                </a:gridCol>
                <a:gridCol w="1709928">
                  <a:extLst>
                    <a:ext uri="{9D8B030D-6E8A-4147-A177-3AD203B41FA5}">
                      <a16:colId xmlns:a16="http://schemas.microsoft.com/office/drawing/2014/main" val="1289131578"/>
                    </a:ext>
                  </a:extLst>
                </a:gridCol>
                <a:gridCol w="1709928">
                  <a:extLst>
                    <a:ext uri="{9D8B030D-6E8A-4147-A177-3AD203B41FA5}">
                      <a16:colId xmlns:a16="http://schemas.microsoft.com/office/drawing/2014/main" val="1717128980"/>
                    </a:ext>
                  </a:extLst>
                </a:gridCol>
                <a:gridCol w="1709928">
                  <a:extLst>
                    <a:ext uri="{9D8B030D-6E8A-4147-A177-3AD203B41FA5}">
                      <a16:colId xmlns:a16="http://schemas.microsoft.com/office/drawing/2014/main" val="4037933198"/>
                    </a:ext>
                  </a:extLst>
                </a:gridCol>
              </a:tblGrid>
              <a:tr h="1097280">
                <a:tc>
                  <a:txBody>
                    <a:bodyPr/>
                    <a:lstStyle/>
                    <a:p>
                      <a:pPr algn="ctr">
                        <a:lnSpc>
                          <a:spcPct val="107000"/>
                        </a:lnSpc>
                        <a:spcAft>
                          <a:spcPts val="0"/>
                        </a:spcAft>
                      </a:pPr>
                      <a:r>
                        <a:rPr lang="es-EC" sz="3600" dirty="0">
                          <a:effectLst>
                            <a:outerShdw blurRad="38100" dist="38100" dir="2700000" algn="tl">
                              <a:srgbClr val="000000">
                                <a:alpha val="43137"/>
                              </a:srgbClr>
                            </a:outerShdw>
                          </a:effectLst>
                        </a:rPr>
                        <a:t>Año</a:t>
                      </a:r>
                      <a:endParaRPr lang="es-EC"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2010</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2011</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2012</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2013</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2014</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2015</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2016</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2017</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701112163"/>
                  </a:ext>
                </a:extLst>
              </a:tr>
              <a:tr h="1743456">
                <a:tc>
                  <a:txBody>
                    <a:bodyPr/>
                    <a:lstStyle/>
                    <a:p>
                      <a:pPr lvl="1" algn="l">
                        <a:lnSpc>
                          <a:spcPct val="107000"/>
                        </a:lnSpc>
                        <a:spcAft>
                          <a:spcPts val="0"/>
                        </a:spcAft>
                      </a:pPr>
                      <a:r>
                        <a:rPr lang="es-EC" sz="3600" dirty="0">
                          <a:effectLst/>
                        </a:rPr>
                        <a:t>De 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53,8%</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45,8%</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54,0%</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43,3%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39,2%</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47,0%</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36,4%</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38,1%</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502340461"/>
                  </a:ext>
                </a:extLst>
              </a:tr>
              <a:tr h="1743456">
                <a:tc>
                  <a:txBody>
                    <a:bodyPr/>
                    <a:lstStyle/>
                    <a:p>
                      <a:pPr lvl="1" algn="l">
                        <a:lnSpc>
                          <a:spcPct val="107000"/>
                        </a:lnSpc>
                        <a:spcAft>
                          <a:spcPts val="0"/>
                        </a:spcAft>
                      </a:pPr>
                      <a:r>
                        <a:rPr lang="es-EC" sz="3600" dirty="0">
                          <a:effectLst/>
                        </a:rPr>
                        <a:t>Ni de acuerdo ni 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20,0%</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23,0%</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26,0%</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25,8%</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41,4%</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36,1%</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44,9%</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33,9%</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459988309"/>
                  </a:ext>
                </a:extLst>
              </a:tr>
              <a:tr h="1743456">
                <a:tc>
                  <a:txBody>
                    <a:bodyPr/>
                    <a:lstStyle/>
                    <a:p>
                      <a:pPr lvl="1" algn="l">
                        <a:lnSpc>
                          <a:spcPct val="107000"/>
                        </a:lnSpc>
                        <a:spcAft>
                          <a:spcPts val="0"/>
                        </a:spcAft>
                      </a:pPr>
                      <a:r>
                        <a:rPr lang="es-EC" sz="3600" dirty="0">
                          <a:effectLst/>
                        </a:rPr>
                        <a:t>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26,2%</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31,2%</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20,0%</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30,9%</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19,5%</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16,9%</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18,7%</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28,0%</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295169658"/>
                  </a:ext>
                </a:extLst>
              </a:tr>
            </a:tbl>
          </a:graphicData>
        </a:graphic>
      </p:graphicFrame>
    </p:spTree>
    <p:extLst>
      <p:ext uri="{BB962C8B-B14F-4D97-AF65-F5344CB8AC3E}">
        <p14:creationId xmlns:p14="http://schemas.microsoft.com/office/powerpoint/2010/main" val="427942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655216"/>
            <a:ext cx="22716352" cy="10156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6600" b="1" dirty="0">
                <a:solidFill>
                  <a:srgbClr val="333333"/>
                </a:solidFill>
                <a:latin typeface="Source Sans Pro Light"/>
                <a:ea typeface="Source Sans Pro Light"/>
                <a:cs typeface="Source Sans Pro Light"/>
                <a:sym typeface="Source Sans Pro Light"/>
              </a:rPr>
              <a:t>6.- Se castiga de forma ejemplarizada a los corruptos</a:t>
            </a:r>
            <a:endParaRPr lang="es-EC" sz="66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22</a:t>
            </a:fld>
            <a:endParaRPr dirty="0"/>
          </a:p>
        </p:txBody>
      </p:sp>
      <p:graphicFrame>
        <p:nvGraphicFramePr>
          <p:cNvPr id="9" name="Marcador de contenido 3">
            <a:extLst>
              <a:ext uri="{FF2B5EF4-FFF2-40B4-BE49-F238E27FC236}">
                <a16:creationId xmlns:a16="http://schemas.microsoft.com/office/drawing/2014/main" id="{D6BCF921-EA63-4592-B521-8E6BC248D1E1}"/>
              </a:ext>
            </a:extLst>
          </p:cNvPr>
          <p:cNvGraphicFramePr>
            <a:graphicFrameLocks/>
          </p:cNvGraphicFramePr>
          <p:nvPr>
            <p:extLst>
              <p:ext uri="{D42A27DB-BD31-4B8C-83A1-F6EECF244321}">
                <p14:modId xmlns:p14="http://schemas.microsoft.com/office/powerpoint/2010/main" val="1186337407"/>
              </p:ext>
            </p:extLst>
          </p:nvPr>
        </p:nvGraphicFramePr>
        <p:xfrm>
          <a:off x="2022879" y="3054096"/>
          <a:ext cx="21159216" cy="6327648"/>
        </p:xfrm>
        <a:graphic>
          <a:graphicData uri="http://schemas.openxmlformats.org/drawingml/2006/table">
            <a:tbl>
              <a:tblPr firstRow="1" firstCol="1" bandRow="1">
                <a:tableStyleId>{69012ECD-51FC-41F1-AA8D-1B2483CD663E}</a:tableStyleId>
              </a:tblPr>
              <a:tblGrid>
                <a:gridCol w="7479792">
                  <a:extLst>
                    <a:ext uri="{9D8B030D-6E8A-4147-A177-3AD203B41FA5}">
                      <a16:colId xmlns:a16="http://schemas.microsoft.com/office/drawing/2014/main" val="2211012740"/>
                    </a:ext>
                  </a:extLst>
                </a:gridCol>
                <a:gridCol w="1709928">
                  <a:extLst>
                    <a:ext uri="{9D8B030D-6E8A-4147-A177-3AD203B41FA5}">
                      <a16:colId xmlns:a16="http://schemas.microsoft.com/office/drawing/2014/main" val="1716538658"/>
                    </a:ext>
                  </a:extLst>
                </a:gridCol>
                <a:gridCol w="1709928">
                  <a:extLst>
                    <a:ext uri="{9D8B030D-6E8A-4147-A177-3AD203B41FA5}">
                      <a16:colId xmlns:a16="http://schemas.microsoft.com/office/drawing/2014/main" val="3001448285"/>
                    </a:ext>
                  </a:extLst>
                </a:gridCol>
                <a:gridCol w="1709928">
                  <a:extLst>
                    <a:ext uri="{9D8B030D-6E8A-4147-A177-3AD203B41FA5}">
                      <a16:colId xmlns:a16="http://schemas.microsoft.com/office/drawing/2014/main" val="1684188892"/>
                    </a:ext>
                  </a:extLst>
                </a:gridCol>
                <a:gridCol w="1709928">
                  <a:extLst>
                    <a:ext uri="{9D8B030D-6E8A-4147-A177-3AD203B41FA5}">
                      <a16:colId xmlns:a16="http://schemas.microsoft.com/office/drawing/2014/main" val="1871604221"/>
                    </a:ext>
                  </a:extLst>
                </a:gridCol>
                <a:gridCol w="1709928">
                  <a:extLst>
                    <a:ext uri="{9D8B030D-6E8A-4147-A177-3AD203B41FA5}">
                      <a16:colId xmlns:a16="http://schemas.microsoft.com/office/drawing/2014/main" val="4053029452"/>
                    </a:ext>
                  </a:extLst>
                </a:gridCol>
                <a:gridCol w="1709928">
                  <a:extLst>
                    <a:ext uri="{9D8B030D-6E8A-4147-A177-3AD203B41FA5}">
                      <a16:colId xmlns:a16="http://schemas.microsoft.com/office/drawing/2014/main" val="1289131578"/>
                    </a:ext>
                  </a:extLst>
                </a:gridCol>
                <a:gridCol w="1709928">
                  <a:extLst>
                    <a:ext uri="{9D8B030D-6E8A-4147-A177-3AD203B41FA5}">
                      <a16:colId xmlns:a16="http://schemas.microsoft.com/office/drawing/2014/main" val="1717128980"/>
                    </a:ext>
                  </a:extLst>
                </a:gridCol>
                <a:gridCol w="1709928">
                  <a:extLst>
                    <a:ext uri="{9D8B030D-6E8A-4147-A177-3AD203B41FA5}">
                      <a16:colId xmlns:a16="http://schemas.microsoft.com/office/drawing/2014/main" val="4037933198"/>
                    </a:ext>
                  </a:extLst>
                </a:gridCol>
              </a:tblGrid>
              <a:tr h="1097280">
                <a:tc>
                  <a:txBody>
                    <a:bodyPr/>
                    <a:lstStyle/>
                    <a:p>
                      <a:pPr algn="ctr">
                        <a:lnSpc>
                          <a:spcPct val="107000"/>
                        </a:lnSpc>
                        <a:spcAft>
                          <a:spcPts val="0"/>
                        </a:spcAft>
                      </a:pPr>
                      <a:r>
                        <a:rPr lang="es-EC" sz="3600" dirty="0">
                          <a:effectLst>
                            <a:outerShdw blurRad="38100" dist="38100" dir="2700000" algn="tl">
                              <a:srgbClr val="000000">
                                <a:alpha val="43137"/>
                              </a:srgbClr>
                            </a:outerShdw>
                          </a:effectLst>
                        </a:rPr>
                        <a:t>Año</a:t>
                      </a:r>
                      <a:endParaRPr lang="es-EC"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2010</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2011</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2012</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2013</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2014</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2015</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2016</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2017</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701112163"/>
                  </a:ext>
                </a:extLst>
              </a:tr>
              <a:tr h="1743456">
                <a:tc>
                  <a:txBody>
                    <a:bodyPr/>
                    <a:lstStyle/>
                    <a:p>
                      <a:pPr lvl="1" algn="l">
                        <a:lnSpc>
                          <a:spcPct val="107000"/>
                        </a:lnSpc>
                        <a:spcAft>
                          <a:spcPts val="0"/>
                        </a:spcAft>
                      </a:pPr>
                      <a:r>
                        <a:rPr lang="es-EC" sz="3600" dirty="0">
                          <a:effectLst/>
                        </a:rPr>
                        <a:t>De 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70,1%</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71,9%</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56,2%</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54,9%</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45,3%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48,8%</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41,4%</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30,9%</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502340461"/>
                  </a:ext>
                </a:extLst>
              </a:tr>
              <a:tr h="1743456">
                <a:tc>
                  <a:txBody>
                    <a:bodyPr/>
                    <a:lstStyle/>
                    <a:p>
                      <a:pPr lvl="1" algn="l">
                        <a:lnSpc>
                          <a:spcPct val="107000"/>
                        </a:lnSpc>
                        <a:spcAft>
                          <a:spcPts val="0"/>
                        </a:spcAft>
                      </a:pPr>
                      <a:r>
                        <a:rPr lang="es-EC" sz="3600" dirty="0">
                          <a:effectLst/>
                        </a:rPr>
                        <a:t>Ni de acuerdo ni 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11,1%</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13,3%</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24,4%</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20,3%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35,2%</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34,5%</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43,9%</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29,0%</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459988309"/>
                  </a:ext>
                </a:extLst>
              </a:tr>
              <a:tr h="1743456">
                <a:tc>
                  <a:txBody>
                    <a:bodyPr/>
                    <a:lstStyle/>
                    <a:p>
                      <a:pPr lvl="1" algn="l">
                        <a:lnSpc>
                          <a:spcPct val="107000"/>
                        </a:lnSpc>
                        <a:spcAft>
                          <a:spcPts val="0"/>
                        </a:spcAft>
                      </a:pPr>
                      <a:r>
                        <a:rPr lang="es-EC" sz="3600" dirty="0">
                          <a:effectLst/>
                        </a:rPr>
                        <a:t>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18,8%</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14,8%</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19,5%</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24,8%</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19,5%</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16,7%</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14,6%</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40,1%</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295169658"/>
                  </a:ext>
                </a:extLst>
              </a:tr>
            </a:tbl>
          </a:graphicData>
        </a:graphic>
      </p:graphicFrame>
    </p:spTree>
    <p:extLst>
      <p:ext uri="{BB962C8B-B14F-4D97-AF65-F5344CB8AC3E}">
        <p14:creationId xmlns:p14="http://schemas.microsoft.com/office/powerpoint/2010/main" val="2956378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747547"/>
            <a:ext cx="22716352" cy="83099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5400" b="1" dirty="0">
                <a:solidFill>
                  <a:srgbClr val="333333"/>
                </a:solidFill>
                <a:latin typeface="Source Sans Pro Light"/>
                <a:ea typeface="Source Sans Pro Light"/>
                <a:cs typeface="Source Sans Pro Light"/>
                <a:sym typeface="Source Sans Pro Light"/>
              </a:rPr>
              <a:t>7.- La gente no denuncia a los corruptos por miedo a represalias</a:t>
            </a:r>
            <a:endParaRPr lang="es-EC" sz="66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23</a:t>
            </a:fld>
            <a:endParaRPr dirty="0"/>
          </a:p>
        </p:txBody>
      </p:sp>
      <p:graphicFrame>
        <p:nvGraphicFramePr>
          <p:cNvPr id="9" name="Marcador de contenido 3">
            <a:extLst>
              <a:ext uri="{FF2B5EF4-FFF2-40B4-BE49-F238E27FC236}">
                <a16:creationId xmlns:a16="http://schemas.microsoft.com/office/drawing/2014/main" id="{D6BCF921-EA63-4592-B521-8E6BC248D1E1}"/>
              </a:ext>
            </a:extLst>
          </p:cNvPr>
          <p:cNvGraphicFramePr>
            <a:graphicFrameLocks/>
          </p:cNvGraphicFramePr>
          <p:nvPr>
            <p:extLst>
              <p:ext uri="{D42A27DB-BD31-4B8C-83A1-F6EECF244321}">
                <p14:modId xmlns:p14="http://schemas.microsoft.com/office/powerpoint/2010/main" val="2112396369"/>
              </p:ext>
            </p:extLst>
          </p:nvPr>
        </p:nvGraphicFramePr>
        <p:xfrm>
          <a:off x="2022879" y="3054096"/>
          <a:ext cx="21159216" cy="6327648"/>
        </p:xfrm>
        <a:graphic>
          <a:graphicData uri="http://schemas.openxmlformats.org/drawingml/2006/table">
            <a:tbl>
              <a:tblPr firstRow="1" firstCol="1" bandRow="1">
                <a:tableStyleId>{69012ECD-51FC-41F1-AA8D-1B2483CD663E}</a:tableStyleId>
              </a:tblPr>
              <a:tblGrid>
                <a:gridCol w="7479792">
                  <a:extLst>
                    <a:ext uri="{9D8B030D-6E8A-4147-A177-3AD203B41FA5}">
                      <a16:colId xmlns:a16="http://schemas.microsoft.com/office/drawing/2014/main" val="2211012740"/>
                    </a:ext>
                  </a:extLst>
                </a:gridCol>
                <a:gridCol w="1709928">
                  <a:extLst>
                    <a:ext uri="{9D8B030D-6E8A-4147-A177-3AD203B41FA5}">
                      <a16:colId xmlns:a16="http://schemas.microsoft.com/office/drawing/2014/main" val="1716538658"/>
                    </a:ext>
                  </a:extLst>
                </a:gridCol>
                <a:gridCol w="1709928">
                  <a:extLst>
                    <a:ext uri="{9D8B030D-6E8A-4147-A177-3AD203B41FA5}">
                      <a16:colId xmlns:a16="http://schemas.microsoft.com/office/drawing/2014/main" val="3001448285"/>
                    </a:ext>
                  </a:extLst>
                </a:gridCol>
                <a:gridCol w="1709928">
                  <a:extLst>
                    <a:ext uri="{9D8B030D-6E8A-4147-A177-3AD203B41FA5}">
                      <a16:colId xmlns:a16="http://schemas.microsoft.com/office/drawing/2014/main" val="1684188892"/>
                    </a:ext>
                  </a:extLst>
                </a:gridCol>
                <a:gridCol w="1709928">
                  <a:extLst>
                    <a:ext uri="{9D8B030D-6E8A-4147-A177-3AD203B41FA5}">
                      <a16:colId xmlns:a16="http://schemas.microsoft.com/office/drawing/2014/main" val="1871604221"/>
                    </a:ext>
                  </a:extLst>
                </a:gridCol>
                <a:gridCol w="1709928">
                  <a:extLst>
                    <a:ext uri="{9D8B030D-6E8A-4147-A177-3AD203B41FA5}">
                      <a16:colId xmlns:a16="http://schemas.microsoft.com/office/drawing/2014/main" val="4053029452"/>
                    </a:ext>
                  </a:extLst>
                </a:gridCol>
                <a:gridCol w="1709928">
                  <a:extLst>
                    <a:ext uri="{9D8B030D-6E8A-4147-A177-3AD203B41FA5}">
                      <a16:colId xmlns:a16="http://schemas.microsoft.com/office/drawing/2014/main" val="1289131578"/>
                    </a:ext>
                  </a:extLst>
                </a:gridCol>
                <a:gridCol w="1709928">
                  <a:extLst>
                    <a:ext uri="{9D8B030D-6E8A-4147-A177-3AD203B41FA5}">
                      <a16:colId xmlns:a16="http://schemas.microsoft.com/office/drawing/2014/main" val="1717128980"/>
                    </a:ext>
                  </a:extLst>
                </a:gridCol>
                <a:gridCol w="1709928">
                  <a:extLst>
                    <a:ext uri="{9D8B030D-6E8A-4147-A177-3AD203B41FA5}">
                      <a16:colId xmlns:a16="http://schemas.microsoft.com/office/drawing/2014/main" val="4037933198"/>
                    </a:ext>
                  </a:extLst>
                </a:gridCol>
              </a:tblGrid>
              <a:tr h="1097280">
                <a:tc>
                  <a:txBody>
                    <a:bodyPr/>
                    <a:lstStyle/>
                    <a:p>
                      <a:pPr algn="ctr">
                        <a:lnSpc>
                          <a:spcPct val="107000"/>
                        </a:lnSpc>
                        <a:spcAft>
                          <a:spcPts val="0"/>
                        </a:spcAft>
                      </a:pPr>
                      <a:r>
                        <a:rPr lang="es-EC" sz="3600" dirty="0">
                          <a:effectLst>
                            <a:outerShdw blurRad="38100" dist="38100" dir="2700000" algn="tl">
                              <a:srgbClr val="000000">
                                <a:alpha val="43137"/>
                              </a:srgbClr>
                            </a:outerShdw>
                          </a:effectLst>
                        </a:rPr>
                        <a:t>Año</a:t>
                      </a:r>
                      <a:endParaRPr lang="es-EC"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2010</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2011</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2012</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2013</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2014</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2015</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2016</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2017</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701112163"/>
                  </a:ext>
                </a:extLst>
              </a:tr>
              <a:tr h="1743456">
                <a:tc>
                  <a:txBody>
                    <a:bodyPr/>
                    <a:lstStyle/>
                    <a:p>
                      <a:pPr lvl="1" algn="l">
                        <a:lnSpc>
                          <a:spcPct val="107000"/>
                        </a:lnSpc>
                        <a:spcAft>
                          <a:spcPts val="0"/>
                        </a:spcAft>
                      </a:pPr>
                      <a:r>
                        <a:rPr lang="es-EC" sz="3600" dirty="0">
                          <a:effectLst/>
                        </a:rPr>
                        <a:t>De 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74,6%</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75,0%</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67,6%</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72,4%</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49,3%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56,4%</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43,5%</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61,4%</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502340461"/>
                  </a:ext>
                </a:extLst>
              </a:tr>
              <a:tr h="1743456">
                <a:tc>
                  <a:txBody>
                    <a:bodyPr/>
                    <a:lstStyle/>
                    <a:p>
                      <a:pPr lvl="1" algn="l">
                        <a:lnSpc>
                          <a:spcPct val="107000"/>
                        </a:lnSpc>
                        <a:spcAft>
                          <a:spcPts val="0"/>
                        </a:spcAft>
                      </a:pPr>
                      <a:r>
                        <a:rPr lang="es-EC" sz="3600" dirty="0">
                          <a:effectLst/>
                        </a:rPr>
                        <a:t>Ni de acuerdo ni 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11,5%</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15,5%</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19,2%</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16,3%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29,4%</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32,1%</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43,5%</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22,1%</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459988309"/>
                  </a:ext>
                </a:extLst>
              </a:tr>
              <a:tr h="1743456">
                <a:tc>
                  <a:txBody>
                    <a:bodyPr/>
                    <a:lstStyle/>
                    <a:p>
                      <a:pPr lvl="1" algn="l">
                        <a:lnSpc>
                          <a:spcPct val="107000"/>
                        </a:lnSpc>
                        <a:spcAft>
                          <a:spcPts val="0"/>
                        </a:spcAft>
                      </a:pPr>
                      <a:r>
                        <a:rPr lang="es-EC" sz="3600" dirty="0">
                          <a:effectLst/>
                        </a:rPr>
                        <a:t>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13,9%</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9,5%</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13,2%</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11,3%</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21,3%</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11,5%</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12,9%</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16,5%</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295169658"/>
                  </a:ext>
                </a:extLst>
              </a:tr>
            </a:tbl>
          </a:graphicData>
        </a:graphic>
      </p:graphicFrame>
    </p:spTree>
    <p:extLst>
      <p:ext uri="{BB962C8B-B14F-4D97-AF65-F5344CB8AC3E}">
        <p14:creationId xmlns:p14="http://schemas.microsoft.com/office/powerpoint/2010/main" val="2560531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424382"/>
            <a:ext cx="22716352" cy="147732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4800" b="1" dirty="0">
                <a:solidFill>
                  <a:srgbClr val="333333"/>
                </a:solidFill>
                <a:latin typeface="Source Sans Pro Light"/>
                <a:ea typeface="Source Sans Pro Light"/>
                <a:cs typeface="Source Sans Pro Light"/>
                <a:sym typeface="Source Sans Pro Light"/>
              </a:rPr>
              <a:t>8.- Hay más corrupción entre las personas que poseen más recursos que entre los pobres</a:t>
            </a:r>
            <a:endParaRPr lang="es-EC" sz="48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926569"/>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24</a:t>
            </a:fld>
            <a:endParaRPr dirty="0"/>
          </a:p>
        </p:txBody>
      </p:sp>
      <p:graphicFrame>
        <p:nvGraphicFramePr>
          <p:cNvPr id="9" name="Marcador de contenido 3">
            <a:extLst>
              <a:ext uri="{FF2B5EF4-FFF2-40B4-BE49-F238E27FC236}">
                <a16:creationId xmlns:a16="http://schemas.microsoft.com/office/drawing/2014/main" id="{D6BCF921-EA63-4592-B521-8E6BC248D1E1}"/>
              </a:ext>
            </a:extLst>
          </p:cNvPr>
          <p:cNvGraphicFramePr>
            <a:graphicFrameLocks/>
          </p:cNvGraphicFramePr>
          <p:nvPr>
            <p:extLst>
              <p:ext uri="{D42A27DB-BD31-4B8C-83A1-F6EECF244321}">
                <p14:modId xmlns:p14="http://schemas.microsoft.com/office/powerpoint/2010/main" val="3063390616"/>
              </p:ext>
            </p:extLst>
          </p:nvPr>
        </p:nvGraphicFramePr>
        <p:xfrm>
          <a:off x="2022879" y="3054096"/>
          <a:ext cx="21159216" cy="6327648"/>
        </p:xfrm>
        <a:graphic>
          <a:graphicData uri="http://schemas.openxmlformats.org/drawingml/2006/table">
            <a:tbl>
              <a:tblPr firstRow="1" firstCol="1" bandRow="1">
                <a:tableStyleId>{69012ECD-51FC-41F1-AA8D-1B2483CD663E}</a:tableStyleId>
              </a:tblPr>
              <a:tblGrid>
                <a:gridCol w="7479792">
                  <a:extLst>
                    <a:ext uri="{9D8B030D-6E8A-4147-A177-3AD203B41FA5}">
                      <a16:colId xmlns:a16="http://schemas.microsoft.com/office/drawing/2014/main" val="2211012740"/>
                    </a:ext>
                  </a:extLst>
                </a:gridCol>
                <a:gridCol w="1709928">
                  <a:extLst>
                    <a:ext uri="{9D8B030D-6E8A-4147-A177-3AD203B41FA5}">
                      <a16:colId xmlns:a16="http://schemas.microsoft.com/office/drawing/2014/main" val="1716538658"/>
                    </a:ext>
                  </a:extLst>
                </a:gridCol>
                <a:gridCol w="1709928">
                  <a:extLst>
                    <a:ext uri="{9D8B030D-6E8A-4147-A177-3AD203B41FA5}">
                      <a16:colId xmlns:a16="http://schemas.microsoft.com/office/drawing/2014/main" val="3001448285"/>
                    </a:ext>
                  </a:extLst>
                </a:gridCol>
                <a:gridCol w="1709928">
                  <a:extLst>
                    <a:ext uri="{9D8B030D-6E8A-4147-A177-3AD203B41FA5}">
                      <a16:colId xmlns:a16="http://schemas.microsoft.com/office/drawing/2014/main" val="1684188892"/>
                    </a:ext>
                  </a:extLst>
                </a:gridCol>
                <a:gridCol w="1709928">
                  <a:extLst>
                    <a:ext uri="{9D8B030D-6E8A-4147-A177-3AD203B41FA5}">
                      <a16:colId xmlns:a16="http://schemas.microsoft.com/office/drawing/2014/main" val="1871604221"/>
                    </a:ext>
                  </a:extLst>
                </a:gridCol>
                <a:gridCol w="1709928">
                  <a:extLst>
                    <a:ext uri="{9D8B030D-6E8A-4147-A177-3AD203B41FA5}">
                      <a16:colId xmlns:a16="http://schemas.microsoft.com/office/drawing/2014/main" val="4053029452"/>
                    </a:ext>
                  </a:extLst>
                </a:gridCol>
                <a:gridCol w="1709928">
                  <a:extLst>
                    <a:ext uri="{9D8B030D-6E8A-4147-A177-3AD203B41FA5}">
                      <a16:colId xmlns:a16="http://schemas.microsoft.com/office/drawing/2014/main" val="1289131578"/>
                    </a:ext>
                  </a:extLst>
                </a:gridCol>
                <a:gridCol w="1709928">
                  <a:extLst>
                    <a:ext uri="{9D8B030D-6E8A-4147-A177-3AD203B41FA5}">
                      <a16:colId xmlns:a16="http://schemas.microsoft.com/office/drawing/2014/main" val="1717128980"/>
                    </a:ext>
                  </a:extLst>
                </a:gridCol>
                <a:gridCol w="1709928">
                  <a:extLst>
                    <a:ext uri="{9D8B030D-6E8A-4147-A177-3AD203B41FA5}">
                      <a16:colId xmlns:a16="http://schemas.microsoft.com/office/drawing/2014/main" val="4037933198"/>
                    </a:ext>
                  </a:extLst>
                </a:gridCol>
              </a:tblGrid>
              <a:tr h="1097280">
                <a:tc>
                  <a:txBody>
                    <a:bodyPr/>
                    <a:lstStyle/>
                    <a:p>
                      <a:pPr algn="ctr">
                        <a:lnSpc>
                          <a:spcPct val="107000"/>
                        </a:lnSpc>
                        <a:spcAft>
                          <a:spcPts val="0"/>
                        </a:spcAft>
                      </a:pPr>
                      <a:r>
                        <a:rPr lang="es-EC" sz="3600" dirty="0">
                          <a:effectLst>
                            <a:outerShdw blurRad="38100" dist="38100" dir="2700000" algn="tl">
                              <a:srgbClr val="000000">
                                <a:alpha val="43137"/>
                              </a:srgbClr>
                            </a:outerShdw>
                          </a:effectLst>
                        </a:rPr>
                        <a:t>Año</a:t>
                      </a:r>
                      <a:endParaRPr lang="es-EC"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2010</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2011</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2012</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2013</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2014</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2015</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2016</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2017</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701112163"/>
                  </a:ext>
                </a:extLst>
              </a:tr>
              <a:tr h="1743456">
                <a:tc>
                  <a:txBody>
                    <a:bodyPr/>
                    <a:lstStyle/>
                    <a:p>
                      <a:pPr lvl="1" algn="l">
                        <a:lnSpc>
                          <a:spcPct val="107000"/>
                        </a:lnSpc>
                        <a:spcAft>
                          <a:spcPts val="0"/>
                        </a:spcAft>
                      </a:pPr>
                      <a:r>
                        <a:rPr lang="es-EC" sz="3600" dirty="0">
                          <a:effectLst/>
                        </a:rPr>
                        <a:t>De 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71,3%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64,8%</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68,0%</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65,4%</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45,3%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50,7%</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46,1%</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60,6%</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502340461"/>
                  </a:ext>
                </a:extLst>
              </a:tr>
              <a:tr h="1743456">
                <a:tc>
                  <a:txBody>
                    <a:bodyPr/>
                    <a:lstStyle/>
                    <a:p>
                      <a:pPr lvl="1" algn="l">
                        <a:lnSpc>
                          <a:spcPct val="107000"/>
                        </a:lnSpc>
                        <a:spcAft>
                          <a:spcPts val="0"/>
                        </a:spcAft>
                      </a:pPr>
                      <a:r>
                        <a:rPr lang="es-EC" sz="3600" dirty="0">
                          <a:effectLst/>
                        </a:rPr>
                        <a:t>Ni de acuerdo ni 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13,6%</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23,1%</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20,9%</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20,3%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35,6%</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34,0%</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39,2%</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25,0%</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459988309"/>
                  </a:ext>
                </a:extLst>
              </a:tr>
              <a:tr h="1743456">
                <a:tc>
                  <a:txBody>
                    <a:bodyPr/>
                    <a:lstStyle/>
                    <a:p>
                      <a:pPr lvl="1" algn="l">
                        <a:lnSpc>
                          <a:spcPct val="107000"/>
                        </a:lnSpc>
                        <a:spcAft>
                          <a:spcPts val="0"/>
                        </a:spcAft>
                      </a:pPr>
                      <a:r>
                        <a:rPr lang="es-EC" sz="3600" dirty="0">
                          <a:effectLst/>
                        </a:rPr>
                        <a:t>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15,1%</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12,1%</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11,0%</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14,2%</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19,1%</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15,3%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14,6%</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14,1%</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295169658"/>
                  </a:ext>
                </a:extLst>
              </a:tr>
            </a:tbl>
          </a:graphicData>
        </a:graphic>
      </p:graphicFrame>
    </p:spTree>
    <p:extLst>
      <p:ext uri="{BB962C8B-B14F-4D97-AF65-F5344CB8AC3E}">
        <p14:creationId xmlns:p14="http://schemas.microsoft.com/office/powerpoint/2010/main" val="1331508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424383"/>
            <a:ext cx="22716352" cy="147732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4800" b="1" dirty="0">
                <a:solidFill>
                  <a:srgbClr val="333333"/>
                </a:solidFill>
                <a:latin typeface="Source Sans Pro Light"/>
                <a:ea typeface="Source Sans Pro Light"/>
                <a:cs typeface="Source Sans Pro Light"/>
                <a:sym typeface="Source Sans Pro Light"/>
              </a:rPr>
              <a:t>9.- No habría corrupción en el sector público, si no hubiese empresas privadas que la provoquen</a:t>
            </a:r>
            <a:endParaRPr lang="es-EC" sz="60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926569"/>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25</a:t>
            </a:fld>
            <a:endParaRPr dirty="0"/>
          </a:p>
        </p:txBody>
      </p:sp>
      <p:graphicFrame>
        <p:nvGraphicFramePr>
          <p:cNvPr id="9" name="Marcador de contenido 3">
            <a:extLst>
              <a:ext uri="{FF2B5EF4-FFF2-40B4-BE49-F238E27FC236}">
                <a16:creationId xmlns:a16="http://schemas.microsoft.com/office/drawing/2014/main" id="{D6BCF921-EA63-4592-B521-8E6BC248D1E1}"/>
              </a:ext>
            </a:extLst>
          </p:cNvPr>
          <p:cNvGraphicFramePr>
            <a:graphicFrameLocks/>
          </p:cNvGraphicFramePr>
          <p:nvPr>
            <p:extLst/>
          </p:nvPr>
        </p:nvGraphicFramePr>
        <p:xfrm>
          <a:off x="2022879" y="3054096"/>
          <a:ext cx="21159216" cy="6327648"/>
        </p:xfrm>
        <a:graphic>
          <a:graphicData uri="http://schemas.openxmlformats.org/drawingml/2006/table">
            <a:tbl>
              <a:tblPr firstRow="1" firstCol="1" bandRow="1">
                <a:tableStyleId>{69012ECD-51FC-41F1-AA8D-1B2483CD663E}</a:tableStyleId>
              </a:tblPr>
              <a:tblGrid>
                <a:gridCol w="7479792">
                  <a:extLst>
                    <a:ext uri="{9D8B030D-6E8A-4147-A177-3AD203B41FA5}">
                      <a16:colId xmlns:a16="http://schemas.microsoft.com/office/drawing/2014/main" val="2211012740"/>
                    </a:ext>
                  </a:extLst>
                </a:gridCol>
                <a:gridCol w="1709928">
                  <a:extLst>
                    <a:ext uri="{9D8B030D-6E8A-4147-A177-3AD203B41FA5}">
                      <a16:colId xmlns:a16="http://schemas.microsoft.com/office/drawing/2014/main" val="1716538658"/>
                    </a:ext>
                  </a:extLst>
                </a:gridCol>
                <a:gridCol w="1709928">
                  <a:extLst>
                    <a:ext uri="{9D8B030D-6E8A-4147-A177-3AD203B41FA5}">
                      <a16:colId xmlns:a16="http://schemas.microsoft.com/office/drawing/2014/main" val="3001448285"/>
                    </a:ext>
                  </a:extLst>
                </a:gridCol>
                <a:gridCol w="1709928">
                  <a:extLst>
                    <a:ext uri="{9D8B030D-6E8A-4147-A177-3AD203B41FA5}">
                      <a16:colId xmlns:a16="http://schemas.microsoft.com/office/drawing/2014/main" val="1684188892"/>
                    </a:ext>
                  </a:extLst>
                </a:gridCol>
                <a:gridCol w="1709928">
                  <a:extLst>
                    <a:ext uri="{9D8B030D-6E8A-4147-A177-3AD203B41FA5}">
                      <a16:colId xmlns:a16="http://schemas.microsoft.com/office/drawing/2014/main" val="1871604221"/>
                    </a:ext>
                  </a:extLst>
                </a:gridCol>
                <a:gridCol w="1709928">
                  <a:extLst>
                    <a:ext uri="{9D8B030D-6E8A-4147-A177-3AD203B41FA5}">
                      <a16:colId xmlns:a16="http://schemas.microsoft.com/office/drawing/2014/main" val="4053029452"/>
                    </a:ext>
                  </a:extLst>
                </a:gridCol>
                <a:gridCol w="1709928">
                  <a:extLst>
                    <a:ext uri="{9D8B030D-6E8A-4147-A177-3AD203B41FA5}">
                      <a16:colId xmlns:a16="http://schemas.microsoft.com/office/drawing/2014/main" val="1289131578"/>
                    </a:ext>
                  </a:extLst>
                </a:gridCol>
                <a:gridCol w="1709928">
                  <a:extLst>
                    <a:ext uri="{9D8B030D-6E8A-4147-A177-3AD203B41FA5}">
                      <a16:colId xmlns:a16="http://schemas.microsoft.com/office/drawing/2014/main" val="1717128980"/>
                    </a:ext>
                  </a:extLst>
                </a:gridCol>
                <a:gridCol w="1709928">
                  <a:extLst>
                    <a:ext uri="{9D8B030D-6E8A-4147-A177-3AD203B41FA5}">
                      <a16:colId xmlns:a16="http://schemas.microsoft.com/office/drawing/2014/main" val="4037933198"/>
                    </a:ext>
                  </a:extLst>
                </a:gridCol>
              </a:tblGrid>
              <a:tr h="1097280">
                <a:tc>
                  <a:txBody>
                    <a:bodyPr/>
                    <a:lstStyle/>
                    <a:p>
                      <a:pPr algn="ctr">
                        <a:lnSpc>
                          <a:spcPct val="107000"/>
                        </a:lnSpc>
                        <a:spcAft>
                          <a:spcPts val="0"/>
                        </a:spcAft>
                      </a:pPr>
                      <a:r>
                        <a:rPr lang="es-EC" sz="3600" dirty="0">
                          <a:effectLst>
                            <a:outerShdw blurRad="38100" dist="38100" dir="2700000" algn="tl">
                              <a:srgbClr val="000000">
                                <a:alpha val="43137"/>
                              </a:srgbClr>
                            </a:outerShdw>
                          </a:effectLst>
                        </a:rPr>
                        <a:t>Año</a:t>
                      </a:r>
                      <a:endParaRPr lang="es-EC"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2010</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2011</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2012</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2013</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2014</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2015</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a:effectLst>
                            <a:outerShdw blurRad="38100" dist="38100" dir="2700000" algn="tl">
                              <a:srgbClr val="000000">
                                <a:alpha val="43137"/>
                              </a:srgbClr>
                            </a:outerShdw>
                          </a:effectLst>
                        </a:rPr>
                        <a:t>2016</a:t>
                      </a:r>
                      <a:endParaRPr lang="es-EC" sz="320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2017</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701112163"/>
                  </a:ext>
                </a:extLst>
              </a:tr>
              <a:tr h="1743456">
                <a:tc>
                  <a:txBody>
                    <a:bodyPr/>
                    <a:lstStyle/>
                    <a:p>
                      <a:pPr lvl="1" algn="l">
                        <a:lnSpc>
                          <a:spcPct val="107000"/>
                        </a:lnSpc>
                        <a:spcAft>
                          <a:spcPts val="0"/>
                        </a:spcAft>
                      </a:pPr>
                      <a:r>
                        <a:rPr lang="es-EC" sz="3600" dirty="0">
                          <a:effectLst/>
                        </a:rPr>
                        <a:t>De 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71,3%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64,8%</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68,0%</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65,4%</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45,3%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50,7%</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46,1%</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60,6%</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502340461"/>
                  </a:ext>
                </a:extLst>
              </a:tr>
              <a:tr h="1743456">
                <a:tc>
                  <a:txBody>
                    <a:bodyPr/>
                    <a:lstStyle/>
                    <a:p>
                      <a:pPr lvl="1" algn="l">
                        <a:lnSpc>
                          <a:spcPct val="107000"/>
                        </a:lnSpc>
                        <a:spcAft>
                          <a:spcPts val="0"/>
                        </a:spcAft>
                      </a:pPr>
                      <a:r>
                        <a:rPr lang="es-EC" sz="3600" dirty="0">
                          <a:effectLst/>
                        </a:rPr>
                        <a:t>Ni de acuerdo ni 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13,6%</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23,1%</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20,9%</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20,3%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35,6%</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34,0%</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39,2%</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25,0%</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459988309"/>
                  </a:ext>
                </a:extLst>
              </a:tr>
              <a:tr h="1743456">
                <a:tc>
                  <a:txBody>
                    <a:bodyPr/>
                    <a:lstStyle/>
                    <a:p>
                      <a:pPr lvl="1" algn="l">
                        <a:lnSpc>
                          <a:spcPct val="107000"/>
                        </a:lnSpc>
                        <a:spcAft>
                          <a:spcPts val="0"/>
                        </a:spcAft>
                      </a:pPr>
                      <a:r>
                        <a:rPr lang="es-EC" sz="3600" dirty="0">
                          <a:effectLst/>
                        </a:rPr>
                        <a:t>En desacuerdo</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15,1%</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12,1%</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11,0%</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a:effectLst/>
                        </a:rPr>
                        <a:t>14,2%</a:t>
                      </a:r>
                      <a:endParaRPr lang="es-EC" sz="32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19,1%</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15,3%</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0" dirty="0">
                          <a:effectLst/>
                        </a:rPr>
                        <a:t>14,6%</a:t>
                      </a:r>
                      <a:endParaRPr lang="es-EC" sz="3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b="1" dirty="0">
                          <a:effectLst/>
                        </a:rPr>
                        <a:t>14,1%</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295169658"/>
                  </a:ext>
                </a:extLst>
              </a:tr>
            </a:tbl>
          </a:graphicData>
        </a:graphic>
      </p:graphicFrame>
    </p:spTree>
    <p:extLst>
      <p:ext uri="{BB962C8B-B14F-4D97-AF65-F5344CB8AC3E}">
        <p14:creationId xmlns:p14="http://schemas.microsoft.com/office/powerpoint/2010/main" val="209902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747547"/>
            <a:ext cx="22716352" cy="83099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5400" b="1" dirty="0">
                <a:solidFill>
                  <a:srgbClr val="333333"/>
                </a:solidFill>
                <a:latin typeface="Source Sans Pro Light"/>
                <a:ea typeface="Source Sans Pro Light"/>
                <a:cs typeface="Source Sans Pro Light"/>
                <a:sym typeface="Source Sans Pro Light"/>
              </a:rPr>
              <a:t>10.- Hechos que pueden ser considerados como corrupción</a:t>
            </a: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26</a:t>
            </a:fld>
            <a:endParaRPr dirty="0"/>
          </a:p>
        </p:txBody>
      </p:sp>
      <p:graphicFrame>
        <p:nvGraphicFramePr>
          <p:cNvPr id="10" name="Marcador de contenido 3">
            <a:extLst>
              <a:ext uri="{FF2B5EF4-FFF2-40B4-BE49-F238E27FC236}">
                <a16:creationId xmlns:a16="http://schemas.microsoft.com/office/drawing/2014/main" id="{76E3FE39-4970-4E1E-94A1-0836A6A399AB}"/>
              </a:ext>
            </a:extLst>
          </p:cNvPr>
          <p:cNvGraphicFramePr>
            <a:graphicFrameLocks/>
          </p:cNvGraphicFramePr>
          <p:nvPr>
            <p:extLst>
              <p:ext uri="{D42A27DB-BD31-4B8C-83A1-F6EECF244321}">
                <p14:modId xmlns:p14="http://schemas.microsoft.com/office/powerpoint/2010/main" val="1279898371"/>
              </p:ext>
            </p:extLst>
          </p:nvPr>
        </p:nvGraphicFramePr>
        <p:xfrm>
          <a:off x="503461" y="1885984"/>
          <a:ext cx="23270940" cy="13350789"/>
        </p:xfrm>
        <a:graphic>
          <a:graphicData uri="http://schemas.openxmlformats.org/drawingml/2006/table">
            <a:tbl>
              <a:tblPr firstRow="1" firstCol="1" bandRow="1">
                <a:tableStyleId>{69012ECD-51FC-41F1-AA8D-1B2483CD663E}</a:tableStyleId>
              </a:tblPr>
              <a:tblGrid>
                <a:gridCol w="9390348">
                  <a:extLst>
                    <a:ext uri="{9D8B030D-6E8A-4147-A177-3AD203B41FA5}">
                      <a16:colId xmlns:a16="http://schemas.microsoft.com/office/drawing/2014/main" val="3835366186"/>
                    </a:ext>
                  </a:extLst>
                </a:gridCol>
                <a:gridCol w="1735074">
                  <a:extLst>
                    <a:ext uri="{9D8B030D-6E8A-4147-A177-3AD203B41FA5}">
                      <a16:colId xmlns:a16="http://schemas.microsoft.com/office/drawing/2014/main" val="2178072989"/>
                    </a:ext>
                  </a:extLst>
                </a:gridCol>
                <a:gridCol w="1735074">
                  <a:extLst>
                    <a:ext uri="{9D8B030D-6E8A-4147-A177-3AD203B41FA5}">
                      <a16:colId xmlns:a16="http://schemas.microsoft.com/office/drawing/2014/main" val="1983329085"/>
                    </a:ext>
                  </a:extLst>
                </a:gridCol>
                <a:gridCol w="1735074">
                  <a:extLst>
                    <a:ext uri="{9D8B030D-6E8A-4147-A177-3AD203B41FA5}">
                      <a16:colId xmlns:a16="http://schemas.microsoft.com/office/drawing/2014/main" val="3500794477"/>
                    </a:ext>
                  </a:extLst>
                </a:gridCol>
                <a:gridCol w="1735074">
                  <a:extLst>
                    <a:ext uri="{9D8B030D-6E8A-4147-A177-3AD203B41FA5}">
                      <a16:colId xmlns:a16="http://schemas.microsoft.com/office/drawing/2014/main" val="2170502015"/>
                    </a:ext>
                  </a:extLst>
                </a:gridCol>
                <a:gridCol w="1735074">
                  <a:extLst>
                    <a:ext uri="{9D8B030D-6E8A-4147-A177-3AD203B41FA5}">
                      <a16:colId xmlns:a16="http://schemas.microsoft.com/office/drawing/2014/main" val="1062326718"/>
                    </a:ext>
                  </a:extLst>
                </a:gridCol>
                <a:gridCol w="1735074">
                  <a:extLst>
                    <a:ext uri="{9D8B030D-6E8A-4147-A177-3AD203B41FA5}">
                      <a16:colId xmlns:a16="http://schemas.microsoft.com/office/drawing/2014/main" val="1014976920"/>
                    </a:ext>
                  </a:extLst>
                </a:gridCol>
                <a:gridCol w="1735074">
                  <a:extLst>
                    <a:ext uri="{9D8B030D-6E8A-4147-A177-3AD203B41FA5}">
                      <a16:colId xmlns:a16="http://schemas.microsoft.com/office/drawing/2014/main" val="3544995801"/>
                    </a:ext>
                  </a:extLst>
                </a:gridCol>
                <a:gridCol w="1735074">
                  <a:extLst>
                    <a:ext uri="{9D8B030D-6E8A-4147-A177-3AD203B41FA5}">
                      <a16:colId xmlns:a16="http://schemas.microsoft.com/office/drawing/2014/main" val="3546673357"/>
                    </a:ext>
                  </a:extLst>
                </a:gridCol>
              </a:tblGrid>
              <a:tr h="928902">
                <a:tc>
                  <a:txBody>
                    <a:bodyPr/>
                    <a:lstStyle/>
                    <a:p>
                      <a:pPr algn="ctr">
                        <a:lnSpc>
                          <a:spcPct val="107000"/>
                        </a:lnSpc>
                        <a:spcAft>
                          <a:spcPts val="0"/>
                        </a:spcAft>
                      </a:pPr>
                      <a:r>
                        <a:rPr lang="es-EC" sz="3200" b="1" dirty="0">
                          <a:effectLst>
                            <a:outerShdw blurRad="38100" dist="38100" dir="2700000" algn="tl">
                              <a:srgbClr val="000000">
                                <a:alpha val="43137"/>
                              </a:srgbClr>
                            </a:outerShdw>
                          </a:effectLst>
                        </a:rPr>
                        <a:t>Año</a:t>
                      </a:r>
                      <a:endParaRPr lang="es-EC" sz="32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outerShdw blurRad="38100" dist="38100" dir="2700000" algn="tl">
                              <a:srgbClr val="000000">
                                <a:alpha val="43137"/>
                              </a:srgbClr>
                            </a:outerShdw>
                          </a:effectLst>
                        </a:rPr>
                        <a:t>2010</a:t>
                      </a:r>
                      <a:endParaRPr lang="es-EC" sz="32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a:effectLst>
                            <a:outerShdw blurRad="38100" dist="38100" dir="2700000" algn="tl">
                              <a:srgbClr val="000000">
                                <a:alpha val="43137"/>
                              </a:srgbClr>
                            </a:outerShdw>
                          </a:effectLst>
                        </a:rPr>
                        <a:t>2011</a:t>
                      </a:r>
                      <a:endParaRPr lang="es-EC" sz="3200" b="1">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a:effectLst>
                            <a:outerShdw blurRad="38100" dist="38100" dir="2700000" algn="tl">
                              <a:srgbClr val="000000">
                                <a:alpha val="43137"/>
                              </a:srgbClr>
                            </a:outerShdw>
                          </a:effectLst>
                        </a:rPr>
                        <a:t>2012</a:t>
                      </a:r>
                      <a:endParaRPr lang="es-EC" sz="3200" b="1">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a:effectLst>
                            <a:outerShdw blurRad="38100" dist="38100" dir="2700000" algn="tl">
                              <a:srgbClr val="000000">
                                <a:alpha val="43137"/>
                              </a:srgbClr>
                            </a:outerShdw>
                          </a:effectLst>
                        </a:rPr>
                        <a:t>2013</a:t>
                      </a:r>
                      <a:endParaRPr lang="es-EC" sz="3200" b="1">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a:effectLst>
                            <a:outerShdw blurRad="38100" dist="38100" dir="2700000" algn="tl">
                              <a:srgbClr val="000000">
                                <a:alpha val="43137"/>
                              </a:srgbClr>
                            </a:outerShdw>
                          </a:effectLst>
                        </a:rPr>
                        <a:t>2014</a:t>
                      </a:r>
                      <a:endParaRPr lang="es-EC" sz="3200" b="1">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a:effectLst>
                            <a:outerShdw blurRad="38100" dist="38100" dir="2700000" algn="tl">
                              <a:srgbClr val="000000">
                                <a:alpha val="43137"/>
                              </a:srgbClr>
                            </a:outerShdw>
                          </a:effectLst>
                        </a:rPr>
                        <a:t>2015</a:t>
                      </a:r>
                      <a:endParaRPr lang="es-EC" sz="3200" b="1">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outerShdw blurRad="38100" dist="38100" dir="2700000" algn="tl">
                              <a:srgbClr val="000000">
                                <a:alpha val="43137"/>
                              </a:srgbClr>
                            </a:outerShdw>
                          </a:effectLst>
                        </a:rPr>
                        <a:t>2016</a:t>
                      </a:r>
                      <a:endParaRPr lang="es-EC" sz="32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dirty="0">
                          <a:effectLst>
                            <a:outerShdw blurRad="38100" dist="38100" dir="2700000" algn="tl">
                              <a:srgbClr val="000000">
                                <a:alpha val="43137"/>
                              </a:srgbClr>
                            </a:outerShdw>
                          </a:effectLst>
                        </a:rPr>
                        <a:t>2017</a:t>
                      </a:r>
                      <a:endParaRPr lang="es-EC" sz="32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538450576"/>
                  </a:ext>
                </a:extLst>
              </a:tr>
              <a:tr h="928902">
                <a:tc>
                  <a:txBody>
                    <a:bodyPr/>
                    <a:lstStyle/>
                    <a:p>
                      <a:pPr lvl="1" algn="l">
                        <a:lnSpc>
                          <a:spcPct val="107000"/>
                        </a:lnSpc>
                        <a:spcAft>
                          <a:spcPts val="0"/>
                        </a:spcAft>
                      </a:pPr>
                      <a:r>
                        <a:rPr lang="es-EC" sz="2800" b="1" dirty="0">
                          <a:effectLst/>
                        </a:rPr>
                        <a:t>Tener un conocido en juzgados que le ayude en los </a:t>
                      </a:r>
                    </a:p>
                    <a:p>
                      <a:pPr lvl="1" algn="l">
                        <a:lnSpc>
                          <a:spcPct val="107000"/>
                        </a:lnSpc>
                        <a:spcAft>
                          <a:spcPts val="0"/>
                        </a:spcAft>
                      </a:pPr>
                      <a:r>
                        <a:rPr lang="es-EC" sz="2800" b="1" dirty="0">
                          <a:effectLst/>
                        </a:rPr>
                        <a:t>fallos</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76,1%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55,8%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34,2%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48,8%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47,8%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42,8%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34,4%</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51,3%</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60455872"/>
                  </a:ext>
                </a:extLst>
              </a:tr>
              <a:tr h="928902">
                <a:tc>
                  <a:txBody>
                    <a:bodyPr/>
                    <a:lstStyle/>
                    <a:p>
                      <a:pPr lvl="1" algn="l">
                        <a:lnSpc>
                          <a:spcPct val="107000"/>
                        </a:lnSpc>
                        <a:spcAft>
                          <a:spcPts val="0"/>
                        </a:spcAft>
                      </a:pPr>
                      <a:r>
                        <a:rPr lang="es-EC" sz="2800" b="1" dirty="0">
                          <a:effectLst/>
                        </a:rPr>
                        <a:t>Que un político vote una ley para beneficiar a una </a:t>
                      </a:r>
                    </a:p>
                    <a:p>
                      <a:pPr lvl="1" algn="l">
                        <a:lnSpc>
                          <a:spcPct val="107000"/>
                        </a:lnSpc>
                        <a:spcAft>
                          <a:spcPts val="0"/>
                        </a:spcAft>
                      </a:pPr>
                      <a:r>
                        <a:rPr lang="es-EC" sz="2800" b="1" dirty="0">
                          <a:effectLst/>
                        </a:rPr>
                        <a:t>empresa o sus propios intereses</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69,3%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46,1%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30,7%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31,5%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32,9%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31,9%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33,3%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40,3%</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849139546"/>
                  </a:ext>
                </a:extLst>
              </a:tr>
              <a:tr h="928902">
                <a:tc>
                  <a:txBody>
                    <a:bodyPr/>
                    <a:lstStyle/>
                    <a:p>
                      <a:pPr lvl="1" algn="l">
                        <a:lnSpc>
                          <a:spcPct val="107000"/>
                        </a:lnSpc>
                        <a:spcAft>
                          <a:spcPts val="0"/>
                        </a:spcAft>
                      </a:pPr>
                      <a:r>
                        <a:rPr lang="es-EC" sz="2800" b="1" dirty="0">
                          <a:effectLst/>
                        </a:rPr>
                        <a:t>Entregar información privilegiada a empresas a cambio </a:t>
                      </a:r>
                    </a:p>
                    <a:p>
                      <a:pPr lvl="1" algn="l">
                        <a:lnSpc>
                          <a:spcPct val="107000"/>
                        </a:lnSpc>
                        <a:spcAft>
                          <a:spcPts val="0"/>
                        </a:spcAft>
                      </a:pPr>
                      <a:r>
                        <a:rPr lang="es-EC" sz="2800" b="1" dirty="0">
                          <a:effectLst/>
                        </a:rPr>
                        <a:t>de dinero o regalos</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67,2%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41,1%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28,1%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25,6%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28,6%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23,9%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36,7%</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443094126"/>
                  </a:ext>
                </a:extLst>
              </a:tr>
              <a:tr h="928902">
                <a:tc>
                  <a:txBody>
                    <a:bodyPr/>
                    <a:lstStyle/>
                    <a:p>
                      <a:pPr lvl="1" algn="l">
                        <a:lnSpc>
                          <a:spcPct val="107000"/>
                        </a:lnSpc>
                        <a:spcAft>
                          <a:spcPts val="0"/>
                        </a:spcAft>
                      </a:pPr>
                      <a:r>
                        <a:rPr lang="es-EC" sz="2800" b="1" dirty="0">
                          <a:effectLst/>
                        </a:rPr>
                        <a:t>Que un funcionario público contrate a un pariente para </a:t>
                      </a:r>
                    </a:p>
                    <a:p>
                      <a:pPr lvl="1" algn="l">
                        <a:lnSpc>
                          <a:spcPct val="107000"/>
                        </a:lnSpc>
                        <a:spcAft>
                          <a:spcPts val="0"/>
                        </a:spcAft>
                      </a:pPr>
                      <a:r>
                        <a:rPr lang="es-EC" sz="2800" b="1" dirty="0">
                          <a:effectLst/>
                        </a:rPr>
                        <a:t>un cargo público</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71,4%</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47,1%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29,1%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29,1%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29,5%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38,3%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29,7%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33,3%</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4110468989"/>
                  </a:ext>
                </a:extLst>
              </a:tr>
              <a:tr h="928902">
                <a:tc>
                  <a:txBody>
                    <a:bodyPr/>
                    <a:lstStyle/>
                    <a:p>
                      <a:pPr lvl="1" algn="l">
                        <a:lnSpc>
                          <a:spcPct val="107000"/>
                        </a:lnSpc>
                        <a:spcAft>
                          <a:spcPts val="0"/>
                        </a:spcAft>
                      </a:pPr>
                      <a:r>
                        <a:rPr lang="es-EC" sz="2800" b="1" dirty="0">
                          <a:effectLst/>
                        </a:rPr>
                        <a:t>Usar bienes del Estado como autos, departamentos, </a:t>
                      </a:r>
                    </a:p>
                    <a:p>
                      <a:pPr lvl="1" algn="l">
                        <a:lnSpc>
                          <a:spcPct val="107000"/>
                        </a:lnSpc>
                        <a:spcAft>
                          <a:spcPts val="0"/>
                        </a:spcAft>
                      </a:pPr>
                      <a:r>
                        <a:rPr lang="es-EC" sz="2800" b="1" dirty="0">
                          <a:effectLst/>
                        </a:rPr>
                        <a:t>etc. para fines personales</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71,0%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40,1%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38,3%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32,1%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33,1%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25,6%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32,8%</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666545448"/>
                  </a:ext>
                </a:extLst>
              </a:tr>
              <a:tr h="928902">
                <a:tc>
                  <a:txBody>
                    <a:bodyPr/>
                    <a:lstStyle/>
                    <a:p>
                      <a:pPr lvl="1" algn="l">
                        <a:lnSpc>
                          <a:spcPct val="107000"/>
                        </a:lnSpc>
                        <a:spcAft>
                          <a:spcPts val="0"/>
                        </a:spcAft>
                      </a:pPr>
                      <a:r>
                        <a:rPr lang="es-EC" sz="2800" b="1" dirty="0">
                          <a:effectLst/>
                        </a:rPr>
                        <a:t>Que un empleado público establezca condiciones </a:t>
                      </a:r>
                    </a:p>
                    <a:p>
                      <a:pPr lvl="1" algn="l">
                        <a:lnSpc>
                          <a:spcPct val="107000"/>
                        </a:lnSpc>
                        <a:spcAft>
                          <a:spcPts val="0"/>
                        </a:spcAft>
                      </a:pPr>
                      <a:r>
                        <a:rPr lang="es-EC" sz="2800" b="1" dirty="0">
                          <a:effectLst/>
                        </a:rPr>
                        <a:t>laborales favorables para él o terceros</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65,3%</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39,1%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29,1%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20,7%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25,6%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31,7%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26,1%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29,5%</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223520534"/>
                  </a:ext>
                </a:extLst>
              </a:tr>
              <a:tr h="928902">
                <a:tc>
                  <a:txBody>
                    <a:bodyPr/>
                    <a:lstStyle/>
                    <a:p>
                      <a:pPr lvl="1" algn="l">
                        <a:lnSpc>
                          <a:spcPct val="107000"/>
                        </a:lnSpc>
                        <a:spcAft>
                          <a:spcPts val="0"/>
                        </a:spcAft>
                      </a:pPr>
                      <a:r>
                        <a:rPr lang="es-EC" sz="2800" b="1" dirty="0">
                          <a:effectLst/>
                        </a:rPr>
                        <a:t>Que un policía o un juez pida dinero a una persona para </a:t>
                      </a:r>
                    </a:p>
                    <a:p>
                      <a:pPr lvl="1" algn="l">
                        <a:lnSpc>
                          <a:spcPct val="107000"/>
                        </a:lnSpc>
                        <a:spcAft>
                          <a:spcPts val="0"/>
                        </a:spcAft>
                      </a:pPr>
                      <a:r>
                        <a:rPr lang="es-EC" sz="2800" b="1" dirty="0">
                          <a:effectLst/>
                        </a:rPr>
                        <a:t>no aplicarle la ley de manera imparcial</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69,1%</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47,6%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35,1%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31,0%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21,7%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24,4%</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27,2%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28,5%</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935441087"/>
                  </a:ext>
                </a:extLst>
              </a:tr>
              <a:tr h="928902">
                <a:tc>
                  <a:txBody>
                    <a:bodyPr/>
                    <a:lstStyle/>
                    <a:p>
                      <a:pPr lvl="1" algn="l">
                        <a:lnSpc>
                          <a:spcPct val="107000"/>
                        </a:lnSpc>
                        <a:spcAft>
                          <a:spcPts val="0"/>
                        </a:spcAft>
                      </a:pPr>
                      <a:r>
                        <a:rPr lang="es-EC" sz="2800" b="1" dirty="0">
                          <a:effectLst/>
                        </a:rPr>
                        <a:t>Que un empleado público influya en la compra de bienes </a:t>
                      </a:r>
                    </a:p>
                    <a:p>
                      <a:pPr lvl="1" algn="l">
                        <a:lnSpc>
                          <a:spcPct val="107000"/>
                        </a:lnSpc>
                        <a:spcAft>
                          <a:spcPts val="0"/>
                        </a:spcAft>
                      </a:pPr>
                      <a:r>
                        <a:rPr lang="es-EC" sz="2800" b="1" dirty="0">
                          <a:effectLst/>
                        </a:rPr>
                        <a:t>o servicios para beneficiar a terceros</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70,5%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42,5%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25,3%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19,7%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19,8%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23,6%</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16,9%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28,2%</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4180251430"/>
                  </a:ext>
                </a:extLst>
              </a:tr>
              <a:tr h="928902">
                <a:tc>
                  <a:txBody>
                    <a:bodyPr/>
                    <a:lstStyle/>
                    <a:p>
                      <a:pPr lvl="1" algn="l">
                        <a:lnSpc>
                          <a:spcPct val="107000"/>
                        </a:lnSpc>
                        <a:spcAft>
                          <a:spcPts val="0"/>
                        </a:spcAft>
                      </a:pPr>
                      <a:r>
                        <a:rPr lang="es-EC" sz="2800" b="1" dirty="0">
                          <a:effectLst/>
                        </a:rPr>
                        <a:t>Que un funcionario público reciba dinero o regalos para </a:t>
                      </a:r>
                    </a:p>
                    <a:p>
                      <a:pPr lvl="1" algn="l">
                        <a:lnSpc>
                          <a:spcPct val="107000"/>
                        </a:lnSpc>
                        <a:spcAft>
                          <a:spcPts val="0"/>
                        </a:spcAft>
                      </a:pPr>
                      <a:r>
                        <a:rPr lang="es-EC" sz="2800" b="1" dirty="0">
                          <a:effectLst/>
                        </a:rPr>
                        <a:t>agilizar un trámite</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69,3%</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53,9%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25,5%</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25,2%</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30,0%</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23,9%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25,8%</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24,4%</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677387222"/>
                  </a:ext>
                </a:extLst>
              </a:tr>
              <a:tr h="928902">
                <a:tc>
                  <a:txBody>
                    <a:bodyPr/>
                    <a:lstStyle/>
                    <a:p>
                      <a:pPr lvl="1" algn="l">
                        <a:lnSpc>
                          <a:spcPct val="107000"/>
                        </a:lnSpc>
                        <a:spcAft>
                          <a:spcPts val="0"/>
                        </a:spcAft>
                      </a:pPr>
                      <a:r>
                        <a:rPr lang="es-EC" sz="2800" b="1" dirty="0">
                          <a:effectLst/>
                        </a:rPr>
                        <a:t>Tener un médico amigo que le de permisos de </a:t>
                      </a:r>
                    </a:p>
                    <a:p>
                      <a:pPr lvl="1" algn="l">
                        <a:lnSpc>
                          <a:spcPct val="107000"/>
                        </a:lnSpc>
                        <a:spcAft>
                          <a:spcPts val="0"/>
                        </a:spcAft>
                      </a:pPr>
                      <a:r>
                        <a:rPr lang="es-EC" sz="2800" b="1" dirty="0">
                          <a:effectLst/>
                        </a:rPr>
                        <a:t>inasistencia cuando se las pida</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65,6%</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44,2%</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26,1%</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20,7%</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24,5%</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23,9%</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dirty="0">
                          <a:effectLst/>
                        </a:rPr>
                        <a:t>20,0%</a:t>
                      </a:r>
                      <a:endParaRPr lang="es-EC" sz="2800" b="0"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24,4%</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108712864"/>
                  </a:ext>
                </a:extLst>
              </a:tr>
              <a:tr h="928902">
                <a:tc>
                  <a:txBody>
                    <a:bodyPr/>
                    <a:lstStyle/>
                    <a:p>
                      <a:pPr lvl="1" algn="l">
                        <a:lnSpc>
                          <a:spcPct val="107000"/>
                        </a:lnSpc>
                        <a:spcAft>
                          <a:spcPts val="0"/>
                        </a:spcAft>
                      </a:pPr>
                      <a:r>
                        <a:rPr lang="es-EC" sz="2800" b="1" dirty="0">
                          <a:effectLst/>
                        </a:rPr>
                        <a:t>Otros</a:t>
                      </a:r>
                      <a:endParaRPr lang="es-EC" sz="2800" b="1"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1,7%</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10,9%</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3,8%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0,8%</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2800" b="0">
                          <a:effectLst/>
                        </a:rPr>
                        <a:t>1,4%</a:t>
                      </a:r>
                      <a:endParaRPr lang="es-EC" sz="2800" b="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tc>
                  <a:txBody>
                    <a:bodyPr/>
                    <a:lstStyle/>
                    <a:p>
                      <a:pPr algn="ctr">
                        <a:lnSpc>
                          <a:spcPct val="107000"/>
                        </a:lnSpc>
                        <a:spcAft>
                          <a:spcPts val="0"/>
                        </a:spcAft>
                      </a:pPr>
                      <a:r>
                        <a:rPr lang="es-EC" sz="3200" b="1" u="sng" dirty="0">
                          <a:effectLst/>
                        </a:rPr>
                        <a:t>4,1%</a:t>
                      </a:r>
                      <a:endParaRPr lang="es-EC" sz="3200" b="1" u="sng" dirty="0">
                        <a:effectLst/>
                        <a:latin typeface="Arial" panose="020B0604020202020204" pitchFamily="34" charset="0"/>
                        <a:ea typeface="Calibri" panose="020F0502020204030204" pitchFamily="34" charset="0"/>
                        <a:cs typeface="Arial" panose="020B0604020202020204" pitchFamily="34" charset="0"/>
                      </a:endParaRPr>
                    </a:p>
                  </a:txBody>
                  <a:tcPr marL="44451" marR="44451" marT="0" marB="0" anchor="ctr"/>
                </a:tc>
                <a:extLst>
                  <a:ext uri="{0D108BD9-81ED-4DB2-BD59-A6C34878D82A}">
                    <a16:rowId xmlns:a16="http://schemas.microsoft.com/office/drawing/2014/main" val="2693985414"/>
                  </a:ext>
                </a:extLst>
              </a:tr>
            </a:tbl>
          </a:graphicData>
        </a:graphic>
      </p:graphicFrame>
    </p:spTree>
    <p:extLst>
      <p:ext uri="{BB962C8B-B14F-4D97-AF65-F5344CB8AC3E}">
        <p14:creationId xmlns:p14="http://schemas.microsoft.com/office/powerpoint/2010/main" val="412132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424383"/>
            <a:ext cx="22716352" cy="1477328"/>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4800" b="1" dirty="0">
                <a:solidFill>
                  <a:srgbClr val="333333"/>
                </a:solidFill>
                <a:latin typeface="Source Sans Pro Light"/>
                <a:ea typeface="Source Sans Pro Light"/>
                <a:cs typeface="Source Sans Pro Light"/>
                <a:sym typeface="Source Sans Pro Light"/>
              </a:rPr>
              <a:t>11.- Instancias a través de las cuales ha recibo información sobre corrupción en el Ecuador</a:t>
            </a:r>
            <a:endParaRPr lang="es-EC" sz="48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27</a:t>
            </a:fld>
            <a:endParaRPr dirty="0"/>
          </a:p>
        </p:txBody>
      </p:sp>
      <p:graphicFrame>
        <p:nvGraphicFramePr>
          <p:cNvPr id="11" name="Marcador de contenido 3">
            <a:extLst>
              <a:ext uri="{FF2B5EF4-FFF2-40B4-BE49-F238E27FC236}">
                <a16:creationId xmlns:a16="http://schemas.microsoft.com/office/drawing/2014/main" id="{9032BA42-63CC-425D-B079-1EB5EF4516C9}"/>
              </a:ext>
            </a:extLst>
          </p:cNvPr>
          <p:cNvGraphicFramePr>
            <a:graphicFrameLocks/>
          </p:cNvGraphicFramePr>
          <p:nvPr>
            <p:extLst>
              <p:ext uri="{D42A27DB-BD31-4B8C-83A1-F6EECF244321}">
                <p14:modId xmlns:p14="http://schemas.microsoft.com/office/powerpoint/2010/main" val="1102398360"/>
              </p:ext>
            </p:extLst>
          </p:nvPr>
        </p:nvGraphicFramePr>
        <p:xfrm>
          <a:off x="585216" y="2142272"/>
          <a:ext cx="23208896" cy="10574947"/>
        </p:xfrm>
        <a:graphic>
          <a:graphicData uri="http://schemas.openxmlformats.org/drawingml/2006/table">
            <a:tbl>
              <a:tblPr firstRow="1" firstCol="1" bandRow="1">
                <a:tableStyleId>{69012ECD-51FC-41F1-AA8D-1B2483CD663E}</a:tableStyleId>
              </a:tblPr>
              <a:tblGrid>
                <a:gridCol w="8887968">
                  <a:extLst>
                    <a:ext uri="{9D8B030D-6E8A-4147-A177-3AD203B41FA5}">
                      <a16:colId xmlns:a16="http://schemas.microsoft.com/office/drawing/2014/main" val="2863591573"/>
                    </a:ext>
                  </a:extLst>
                </a:gridCol>
                <a:gridCol w="1790116">
                  <a:extLst>
                    <a:ext uri="{9D8B030D-6E8A-4147-A177-3AD203B41FA5}">
                      <a16:colId xmlns:a16="http://schemas.microsoft.com/office/drawing/2014/main" val="1367876983"/>
                    </a:ext>
                  </a:extLst>
                </a:gridCol>
                <a:gridCol w="1790116">
                  <a:extLst>
                    <a:ext uri="{9D8B030D-6E8A-4147-A177-3AD203B41FA5}">
                      <a16:colId xmlns:a16="http://schemas.microsoft.com/office/drawing/2014/main" val="1482877153"/>
                    </a:ext>
                  </a:extLst>
                </a:gridCol>
                <a:gridCol w="1790116">
                  <a:extLst>
                    <a:ext uri="{9D8B030D-6E8A-4147-A177-3AD203B41FA5}">
                      <a16:colId xmlns:a16="http://schemas.microsoft.com/office/drawing/2014/main" val="2774998417"/>
                    </a:ext>
                  </a:extLst>
                </a:gridCol>
                <a:gridCol w="1790116">
                  <a:extLst>
                    <a:ext uri="{9D8B030D-6E8A-4147-A177-3AD203B41FA5}">
                      <a16:colId xmlns:a16="http://schemas.microsoft.com/office/drawing/2014/main" val="3446058700"/>
                    </a:ext>
                  </a:extLst>
                </a:gridCol>
                <a:gridCol w="1790116">
                  <a:extLst>
                    <a:ext uri="{9D8B030D-6E8A-4147-A177-3AD203B41FA5}">
                      <a16:colId xmlns:a16="http://schemas.microsoft.com/office/drawing/2014/main" val="1970002252"/>
                    </a:ext>
                  </a:extLst>
                </a:gridCol>
                <a:gridCol w="1790116">
                  <a:extLst>
                    <a:ext uri="{9D8B030D-6E8A-4147-A177-3AD203B41FA5}">
                      <a16:colId xmlns:a16="http://schemas.microsoft.com/office/drawing/2014/main" val="1390314200"/>
                    </a:ext>
                  </a:extLst>
                </a:gridCol>
                <a:gridCol w="1790116">
                  <a:extLst>
                    <a:ext uri="{9D8B030D-6E8A-4147-A177-3AD203B41FA5}">
                      <a16:colId xmlns:a16="http://schemas.microsoft.com/office/drawing/2014/main" val="3575496539"/>
                    </a:ext>
                  </a:extLst>
                </a:gridCol>
                <a:gridCol w="1790116">
                  <a:extLst>
                    <a:ext uri="{9D8B030D-6E8A-4147-A177-3AD203B41FA5}">
                      <a16:colId xmlns:a16="http://schemas.microsoft.com/office/drawing/2014/main" val="3800208331"/>
                    </a:ext>
                  </a:extLst>
                </a:gridCol>
              </a:tblGrid>
              <a:tr h="884741">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Año</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2010</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2011</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2012</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2013</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2014</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2015</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2016</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outerShdw blurRad="38100" dist="38100" dir="2700000" algn="tl">
                              <a:srgbClr val="000000">
                                <a:alpha val="43137"/>
                              </a:srgbClr>
                            </a:outerShdw>
                          </a:effectLst>
                        </a:rPr>
                        <a:t>2017</a:t>
                      </a:r>
                      <a:endParaRPr lang="es-EC" sz="32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29399681"/>
                  </a:ext>
                </a:extLst>
              </a:tr>
              <a:tr h="864652">
                <a:tc>
                  <a:txBody>
                    <a:bodyPr/>
                    <a:lstStyle/>
                    <a:p>
                      <a:pPr lvl="1" algn="l">
                        <a:lnSpc>
                          <a:spcPct val="107000"/>
                        </a:lnSpc>
                        <a:spcAft>
                          <a:spcPts val="0"/>
                        </a:spcAft>
                      </a:pPr>
                      <a:r>
                        <a:rPr lang="es-EC" sz="3200" dirty="0">
                          <a:effectLst/>
                        </a:rPr>
                        <a:t>Medios de comunicación</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51,4%</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57,1%</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42,9%</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41,9%</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43,3%</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45,5%</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37,3%</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47,4%</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087811871"/>
                  </a:ext>
                </a:extLst>
              </a:tr>
              <a:tr h="864652">
                <a:tc>
                  <a:txBody>
                    <a:bodyPr/>
                    <a:lstStyle/>
                    <a:p>
                      <a:pPr lvl="1" algn="l">
                        <a:lnSpc>
                          <a:spcPct val="107000"/>
                        </a:lnSpc>
                        <a:spcAft>
                          <a:spcPts val="0"/>
                        </a:spcAft>
                      </a:pPr>
                      <a:r>
                        <a:rPr lang="es-EC" sz="3200" dirty="0">
                          <a:effectLst/>
                        </a:rPr>
                        <a:t>Familiares</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4,0%</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3,9%</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3,9%</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13,2%</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17,9%</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14,3%</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19,6%</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20,7%</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147682708"/>
                  </a:ext>
                </a:extLst>
              </a:tr>
              <a:tr h="864652">
                <a:tc>
                  <a:txBody>
                    <a:bodyPr/>
                    <a:lstStyle/>
                    <a:p>
                      <a:pPr lvl="1" algn="l">
                        <a:lnSpc>
                          <a:spcPct val="107000"/>
                        </a:lnSpc>
                        <a:spcAft>
                          <a:spcPts val="0"/>
                        </a:spcAft>
                      </a:pPr>
                      <a:r>
                        <a:rPr lang="es-EC" sz="3200" dirty="0">
                          <a:effectLst/>
                        </a:rPr>
                        <a:t>Ninguna</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34,7%</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25,9%</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31,3%</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27,0%</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10,6%</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10,5%</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12,3%</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16,1%</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570150636"/>
                  </a:ext>
                </a:extLst>
              </a:tr>
              <a:tr h="864652">
                <a:tc>
                  <a:txBody>
                    <a:bodyPr/>
                    <a:lstStyle/>
                    <a:p>
                      <a:pPr lvl="1" algn="l">
                        <a:lnSpc>
                          <a:spcPct val="107000"/>
                        </a:lnSpc>
                        <a:spcAft>
                          <a:spcPts val="0"/>
                        </a:spcAft>
                      </a:pPr>
                      <a:r>
                        <a:rPr lang="es-EC" sz="3200" dirty="0">
                          <a:effectLst/>
                        </a:rPr>
                        <a:t>Junta de vecinos</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3,3%</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5,9%</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3,2%</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10,8%</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19,0%</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16,0%</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11,2%</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15,0%</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624004331"/>
                  </a:ext>
                </a:extLst>
              </a:tr>
              <a:tr h="864652">
                <a:tc>
                  <a:txBody>
                    <a:bodyPr/>
                    <a:lstStyle/>
                    <a:p>
                      <a:pPr lvl="1" algn="l">
                        <a:lnSpc>
                          <a:spcPct val="107000"/>
                        </a:lnSpc>
                        <a:spcAft>
                          <a:spcPts val="0"/>
                        </a:spcAft>
                      </a:pPr>
                      <a:r>
                        <a:rPr lang="es-EC" sz="3200" dirty="0">
                          <a:effectLst/>
                        </a:rPr>
                        <a:t>Policía Nacional</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3,5%</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2,2%</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1,8%</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7,7%</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21,6%</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10,5%</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20,2%</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13,7%</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606442995"/>
                  </a:ext>
                </a:extLst>
              </a:tr>
              <a:tr h="864652">
                <a:tc>
                  <a:txBody>
                    <a:bodyPr/>
                    <a:lstStyle/>
                    <a:p>
                      <a:pPr lvl="1" algn="l">
                        <a:lnSpc>
                          <a:spcPct val="107000"/>
                        </a:lnSpc>
                        <a:spcAft>
                          <a:spcPts val="0"/>
                        </a:spcAft>
                      </a:pPr>
                      <a:r>
                        <a:rPr lang="es-EC" sz="3200" dirty="0">
                          <a:effectLst/>
                        </a:rPr>
                        <a:t>Municipalidad</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2,1%</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3,9%</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0,8%</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4,5%</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12,4%</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8,5%</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14,2%</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10,1%</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550394160"/>
                  </a:ext>
                </a:extLst>
              </a:tr>
              <a:tr h="864652">
                <a:tc>
                  <a:txBody>
                    <a:bodyPr/>
                    <a:lstStyle/>
                    <a:p>
                      <a:pPr lvl="1" algn="l">
                        <a:lnSpc>
                          <a:spcPct val="107000"/>
                        </a:lnSpc>
                        <a:spcAft>
                          <a:spcPts val="0"/>
                        </a:spcAft>
                      </a:pPr>
                      <a:r>
                        <a:rPr lang="es-EC" sz="3200" dirty="0">
                          <a:effectLst/>
                        </a:rPr>
                        <a:t>Clubes deportivos / centros de madres</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3,3%</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3,7%</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2,4%</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2,9%</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11,1%</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6,1%</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8,7%</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5,7%</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393196073"/>
                  </a:ext>
                </a:extLst>
              </a:tr>
              <a:tr h="864652">
                <a:tc>
                  <a:txBody>
                    <a:bodyPr/>
                    <a:lstStyle/>
                    <a:p>
                      <a:pPr lvl="1" algn="l">
                        <a:lnSpc>
                          <a:spcPct val="107000"/>
                        </a:lnSpc>
                        <a:spcAft>
                          <a:spcPts val="0"/>
                        </a:spcAft>
                      </a:pPr>
                      <a:r>
                        <a:rPr lang="es-EC" sz="3200" dirty="0">
                          <a:effectLst/>
                        </a:rPr>
                        <a:t>Juzgados</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1,4%</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2,4%</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0,3%</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3,8%</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7,9%</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2,2%</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5,7%</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5,2%</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528128267"/>
                  </a:ext>
                </a:extLst>
              </a:tr>
              <a:tr h="864652">
                <a:tc>
                  <a:txBody>
                    <a:bodyPr/>
                    <a:lstStyle/>
                    <a:p>
                      <a:pPr lvl="1" algn="l">
                        <a:lnSpc>
                          <a:spcPct val="107000"/>
                        </a:lnSpc>
                        <a:spcAft>
                          <a:spcPts val="0"/>
                        </a:spcAft>
                      </a:pPr>
                      <a:r>
                        <a:rPr lang="es-EC" sz="3200" dirty="0">
                          <a:effectLst/>
                        </a:rPr>
                        <a:t>Ministerio de Justicia y Derechos Humanos</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1,9%</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1,2%</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5,0%</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3,1%</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7,1%</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6,6%</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14,2%</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5,2%</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855443327"/>
                  </a:ext>
                </a:extLst>
              </a:tr>
              <a:tr h="864652">
                <a:tc>
                  <a:txBody>
                    <a:bodyPr/>
                    <a:lstStyle/>
                    <a:p>
                      <a:pPr lvl="1" algn="l">
                        <a:lnSpc>
                          <a:spcPct val="107000"/>
                        </a:lnSpc>
                        <a:spcAft>
                          <a:spcPts val="0"/>
                        </a:spcAft>
                      </a:pPr>
                      <a:r>
                        <a:rPr lang="es-EC" sz="3200" dirty="0">
                          <a:effectLst/>
                        </a:rPr>
                        <a:t>Puestos de salud, centros o subcentros de salud</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3,1%</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3,9%</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5,8%</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3,3%</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10,0%</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6,9%</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8,7%</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5,2%</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420821288"/>
                  </a:ext>
                </a:extLst>
              </a:tr>
              <a:tr h="864652">
                <a:tc>
                  <a:txBody>
                    <a:bodyPr/>
                    <a:lstStyle/>
                    <a:p>
                      <a:pPr lvl="1" algn="l">
                        <a:lnSpc>
                          <a:spcPct val="107000"/>
                        </a:lnSpc>
                        <a:spcAft>
                          <a:spcPts val="0"/>
                        </a:spcAft>
                      </a:pPr>
                      <a:r>
                        <a:rPr lang="es-EC" sz="3200" dirty="0">
                          <a:effectLst/>
                        </a:rPr>
                        <a:t>Otro</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10,0%</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8,2%</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12,4%</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5,7%</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a:effectLst/>
                        </a:rPr>
                        <a:t>6,6%</a:t>
                      </a:r>
                      <a:endParaRPr lang="es-EC" sz="2800" b="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4,0%</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2800" b="0" dirty="0">
                          <a:effectLst/>
                        </a:rPr>
                        <a:t>4,9%</a:t>
                      </a:r>
                      <a:endParaRPr lang="es-EC" sz="28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200" dirty="0">
                          <a:effectLst/>
                        </a:rPr>
                        <a:t>7,8%</a:t>
                      </a:r>
                      <a:endParaRPr lang="es-EC"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740597739"/>
                  </a:ext>
                </a:extLst>
              </a:tr>
            </a:tbl>
          </a:graphicData>
        </a:graphic>
      </p:graphicFrame>
      <p:sp>
        <p:nvSpPr>
          <p:cNvPr id="9" name="Shape 738">
            <a:extLst>
              <a:ext uri="{FF2B5EF4-FFF2-40B4-BE49-F238E27FC236}">
                <a16:creationId xmlns:a16="http://schemas.microsoft.com/office/drawing/2014/main" id="{D40162EB-3B97-4675-B95D-D65773CA986B}"/>
              </a:ext>
            </a:extLst>
          </p:cNvPr>
          <p:cNvSpPr/>
          <p:nvPr/>
        </p:nvSpPr>
        <p:spPr>
          <a:xfrm flipV="1">
            <a:off x="1410855" y="1926569"/>
            <a:ext cx="22383263" cy="123451"/>
          </a:xfrm>
          <a:prstGeom prst="line">
            <a:avLst/>
          </a:prstGeom>
          <a:ln w="12700">
            <a:solidFill>
              <a:srgbClr val="CBCBCB"/>
            </a:solidFill>
            <a:miter lim="400000"/>
          </a:ln>
        </p:spPr>
        <p:txBody>
          <a:bodyPr lIns="0" tIns="0" rIns="0" bIns="0" anchor="ctr"/>
          <a:lstStyle/>
          <a:p>
            <a:pPr lvl="0">
              <a:defRPr sz="3200"/>
            </a:pPr>
            <a:endParaRPr sz="3200"/>
          </a:p>
        </p:txBody>
      </p:sp>
    </p:spTree>
    <p:extLst>
      <p:ext uri="{BB962C8B-B14F-4D97-AF65-F5344CB8AC3E}">
        <p14:creationId xmlns:p14="http://schemas.microsoft.com/office/powerpoint/2010/main" val="250974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701380"/>
            <a:ext cx="22716352" cy="92333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6000" b="1" dirty="0">
                <a:solidFill>
                  <a:srgbClr val="333333"/>
                </a:solidFill>
                <a:latin typeface="Source Sans Pro Light"/>
                <a:ea typeface="Source Sans Pro Light"/>
                <a:cs typeface="Source Sans Pro Light"/>
                <a:sym typeface="Source Sans Pro Light"/>
              </a:rPr>
              <a:t>12.- Instituciones en donde se percibe menos corrupción</a:t>
            </a:r>
            <a:endParaRPr lang="es-EC" sz="60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28</a:t>
            </a:fld>
            <a:endParaRPr dirty="0"/>
          </a:p>
        </p:txBody>
      </p:sp>
      <p:graphicFrame>
        <p:nvGraphicFramePr>
          <p:cNvPr id="9" name="Marcador de contenido 3">
            <a:extLst>
              <a:ext uri="{FF2B5EF4-FFF2-40B4-BE49-F238E27FC236}">
                <a16:creationId xmlns:a16="http://schemas.microsoft.com/office/drawing/2014/main" id="{4BB1FA3A-0163-4FCE-9B75-4D01F9AFE4F7}"/>
              </a:ext>
            </a:extLst>
          </p:cNvPr>
          <p:cNvGraphicFramePr>
            <a:graphicFrameLocks/>
          </p:cNvGraphicFramePr>
          <p:nvPr>
            <p:extLst>
              <p:ext uri="{D42A27DB-BD31-4B8C-83A1-F6EECF244321}">
                <p14:modId xmlns:p14="http://schemas.microsoft.com/office/powerpoint/2010/main" val="3821552536"/>
              </p:ext>
            </p:extLst>
          </p:nvPr>
        </p:nvGraphicFramePr>
        <p:xfrm>
          <a:off x="6113540" y="2290406"/>
          <a:ext cx="13310985" cy="10289623"/>
        </p:xfrm>
        <a:graphic>
          <a:graphicData uri="http://schemas.openxmlformats.org/drawingml/2006/table">
            <a:tbl>
              <a:tblPr firstRow="1" firstCol="1" bandRow="1">
                <a:tableStyleId>{69CF1AB2-1976-4502-BF36-3FF5EA218861}</a:tableStyleId>
              </a:tblPr>
              <a:tblGrid>
                <a:gridCol w="9379065">
                  <a:extLst>
                    <a:ext uri="{9D8B030D-6E8A-4147-A177-3AD203B41FA5}">
                      <a16:colId xmlns:a16="http://schemas.microsoft.com/office/drawing/2014/main" val="1142736704"/>
                    </a:ext>
                  </a:extLst>
                </a:gridCol>
                <a:gridCol w="3931920">
                  <a:extLst>
                    <a:ext uri="{9D8B030D-6E8A-4147-A177-3AD203B41FA5}">
                      <a16:colId xmlns:a16="http://schemas.microsoft.com/office/drawing/2014/main" val="3824724133"/>
                    </a:ext>
                  </a:extLst>
                </a:gridCol>
              </a:tblGrid>
              <a:tr h="602249">
                <a:tc>
                  <a:txBody>
                    <a:bodyPr/>
                    <a:lstStyle/>
                    <a:p>
                      <a:pPr lvl="1" algn="l">
                        <a:lnSpc>
                          <a:spcPct val="107000"/>
                        </a:lnSpc>
                        <a:spcAft>
                          <a:spcPts val="0"/>
                        </a:spcAft>
                      </a:pPr>
                      <a:r>
                        <a:rPr lang="es-EC" sz="4000" dirty="0">
                          <a:effectLst/>
                        </a:rPr>
                        <a:t>Bomberos</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4000" dirty="0">
                          <a:effectLst/>
                        </a:rPr>
                        <a:t>54%</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945934698"/>
                  </a:ext>
                </a:extLst>
              </a:tr>
              <a:tr h="602249">
                <a:tc>
                  <a:txBody>
                    <a:bodyPr/>
                    <a:lstStyle/>
                    <a:p>
                      <a:pPr lvl="1" algn="l">
                        <a:lnSpc>
                          <a:spcPct val="107000"/>
                        </a:lnSpc>
                        <a:spcAft>
                          <a:spcPts val="0"/>
                        </a:spcAft>
                      </a:pPr>
                      <a:r>
                        <a:rPr lang="es-EC" sz="4000" dirty="0">
                          <a:effectLst/>
                        </a:rPr>
                        <a:t>Universidades/colegios</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4000" dirty="0">
                          <a:effectLst/>
                        </a:rPr>
                        <a:t>37%</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12120064"/>
                  </a:ext>
                </a:extLst>
              </a:tr>
              <a:tr h="602249">
                <a:tc>
                  <a:txBody>
                    <a:bodyPr/>
                    <a:lstStyle/>
                    <a:p>
                      <a:pPr lvl="1" algn="l">
                        <a:lnSpc>
                          <a:spcPct val="107000"/>
                        </a:lnSpc>
                        <a:spcAft>
                          <a:spcPts val="0"/>
                        </a:spcAft>
                      </a:pPr>
                      <a:r>
                        <a:rPr lang="es-EC" sz="4000" dirty="0">
                          <a:effectLst/>
                        </a:rPr>
                        <a:t>Junta de vecinos</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4000" dirty="0">
                          <a:effectLst/>
                        </a:rPr>
                        <a:t>33%</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601065058"/>
                  </a:ext>
                </a:extLst>
              </a:tr>
              <a:tr h="602249">
                <a:tc>
                  <a:txBody>
                    <a:bodyPr/>
                    <a:lstStyle/>
                    <a:p>
                      <a:pPr lvl="1" algn="l">
                        <a:lnSpc>
                          <a:spcPct val="107000"/>
                        </a:lnSpc>
                        <a:spcAft>
                          <a:spcPts val="0"/>
                        </a:spcAft>
                      </a:pPr>
                      <a:r>
                        <a:rPr lang="es-EC" sz="3600" dirty="0">
                          <a:effectLst/>
                        </a:rPr>
                        <a:t>Fuerzas Armadas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27%</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361178259"/>
                  </a:ext>
                </a:extLst>
              </a:tr>
              <a:tr h="602249">
                <a:tc>
                  <a:txBody>
                    <a:bodyPr/>
                    <a:lstStyle/>
                    <a:p>
                      <a:pPr lvl="1" algn="l">
                        <a:lnSpc>
                          <a:spcPct val="107000"/>
                        </a:lnSpc>
                        <a:spcAft>
                          <a:spcPts val="0"/>
                        </a:spcAft>
                      </a:pPr>
                      <a:r>
                        <a:rPr lang="es-EC" sz="3600" dirty="0">
                          <a:effectLst/>
                        </a:rPr>
                        <a:t>Hospitales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27%</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878762280"/>
                  </a:ext>
                </a:extLst>
              </a:tr>
              <a:tr h="602249">
                <a:tc>
                  <a:txBody>
                    <a:bodyPr/>
                    <a:lstStyle/>
                    <a:p>
                      <a:pPr lvl="1" algn="l">
                        <a:lnSpc>
                          <a:spcPct val="107000"/>
                        </a:lnSpc>
                        <a:spcAft>
                          <a:spcPts val="0"/>
                        </a:spcAft>
                      </a:pPr>
                      <a:r>
                        <a:rPr lang="es-EC" sz="3600" dirty="0">
                          <a:effectLst/>
                        </a:rPr>
                        <a:t>Servicio de Rentas Internas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26%</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277928227"/>
                  </a:ext>
                </a:extLst>
              </a:tr>
              <a:tr h="602249">
                <a:tc>
                  <a:txBody>
                    <a:bodyPr/>
                    <a:lstStyle/>
                    <a:p>
                      <a:pPr lvl="1" algn="l">
                        <a:lnSpc>
                          <a:spcPct val="107000"/>
                        </a:lnSpc>
                        <a:spcAft>
                          <a:spcPts val="0"/>
                        </a:spcAft>
                      </a:pPr>
                      <a:r>
                        <a:rPr lang="es-EC" sz="3600" dirty="0">
                          <a:effectLst/>
                        </a:rPr>
                        <a:t>Empresas privadas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20%</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4122494112"/>
                  </a:ext>
                </a:extLst>
              </a:tr>
              <a:tr h="602249">
                <a:tc>
                  <a:txBody>
                    <a:bodyPr/>
                    <a:lstStyle/>
                    <a:p>
                      <a:pPr lvl="1" algn="l">
                        <a:lnSpc>
                          <a:spcPct val="107000"/>
                        </a:lnSpc>
                        <a:spcAft>
                          <a:spcPts val="0"/>
                        </a:spcAft>
                      </a:pPr>
                      <a:r>
                        <a:rPr lang="es-EC" sz="3600" dirty="0">
                          <a:effectLst/>
                        </a:rPr>
                        <a:t>Policía Nacional</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20%</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961482584"/>
                  </a:ext>
                </a:extLst>
              </a:tr>
              <a:tr h="602249">
                <a:tc>
                  <a:txBody>
                    <a:bodyPr/>
                    <a:lstStyle/>
                    <a:p>
                      <a:pPr lvl="1" algn="l">
                        <a:lnSpc>
                          <a:spcPct val="107000"/>
                        </a:lnSpc>
                        <a:spcAft>
                          <a:spcPts val="0"/>
                        </a:spcAft>
                      </a:pPr>
                      <a:r>
                        <a:rPr lang="es-EC" sz="3600" dirty="0">
                          <a:effectLst/>
                        </a:rPr>
                        <a:t>Gobierno Nacional</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18%</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385012088"/>
                  </a:ext>
                </a:extLst>
              </a:tr>
              <a:tr h="602249">
                <a:tc>
                  <a:txBody>
                    <a:bodyPr/>
                    <a:lstStyle/>
                    <a:p>
                      <a:pPr lvl="1" algn="l">
                        <a:lnSpc>
                          <a:spcPct val="107000"/>
                        </a:lnSpc>
                        <a:spcAft>
                          <a:spcPts val="0"/>
                        </a:spcAft>
                      </a:pPr>
                      <a:r>
                        <a:rPr lang="es-EC" sz="3600" dirty="0">
                          <a:effectLst/>
                        </a:rPr>
                        <a:t>Corte Suprema</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18%</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4102180274"/>
                  </a:ext>
                </a:extLst>
              </a:tr>
              <a:tr h="602249">
                <a:tc>
                  <a:txBody>
                    <a:bodyPr/>
                    <a:lstStyle/>
                    <a:p>
                      <a:pPr lvl="1" algn="l">
                        <a:lnSpc>
                          <a:spcPct val="107000"/>
                        </a:lnSpc>
                        <a:spcAft>
                          <a:spcPts val="0"/>
                        </a:spcAft>
                      </a:pPr>
                      <a:r>
                        <a:rPr lang="es-EC" sz="3600" dirty="0">
                          <a:effectLst/>
                        </a:rPr>
                        <a:t>Policía Judicial</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17%</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4217357261"/>
                  </a:ext>
                </a:extLst>
              </a:tr>
              <a:tr h="602249">
                <a:tc>
                  <a:txBody>
                    <a:bodyPr/>
                    <a:lstStyle/>
                    <a:p>
                      <a:pPr lvl="1" algn="l">
                        <a:lnSpc>
                          <a:spcPct val="107000"/>
                        </a:lnSpc>
                        <a:spcAft>
                          <a:spcPts val="0"/>
                        </a:spcAft>
                      </a:pPr>
                      <a:r>
                        <a:rPr lang="es-EC" sz="3600" dirty="0">
                          <a:effectLst/>
                        </a:rPr>
                        <a:t>Contraloría General de la República</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17%</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435938426"/>
                  </a:ext>
                </a:extLst>
              </a:tr>
              <a:tr h="602249">
                <a:tc>
                  <a:txBody>
                    <a:bodyPr/>
                    <a:lstStyle/>
                    <a:p>
                      <a:pPr lvl="1" algn="l">
                        <a:lnSpc>
                          <a:spcPct val="107000"/>
                        </a:lnSpc>
                        <a:spcAft>
                          <a:spcPts val="0"/>
                        </a:spcAft>
                      </a:pPr>
                      <a:r>
                        <a:rPr lang="es-EC" sz="3600" dirty="0">
                          <a:effectLst/>
                        </a:rPr>
                        <a:t>Empresas públicas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16%</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081366004"/>
                  </a:ext>
                </a:extLst>
              </a:tr>
              <a:tr h="602249">
                <a:tc>
                  <a:txBody>
                    <a:bodyPr/>
                    <a:lstStyle/>
                    <a:p>
                      <a:pPr lvl="1" algn="l">
                        <a:lnSpc>
                          <a:spcPct val="107000"/>
                        </a:lnSpc>
                        <a:spcAft>
                          <a:spcPts val="0"/>
                        </a:spcAft>
                      </a:pPr>
                      <a:r>
                        <a:rPr lang="es-EC" sz="3600" dirty="0">
                          <a:effectLst/>
                        </a:rPr>
                        <a:t>Juzgados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16%</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944670305"/>
                  </a:ext>
                </a:extLst>
              </a:tr>
              <a:tr h="602249">
                <a:tc>
                  <a:txBody>
                    <a:bodyPr/>
                    <a:lstStyle/>
                    <a:p>
                      <a:pPr lvl="1" algn="l">
                        <a:lnSpc>
                          <a:spcPct val="107000"/>
                        </a:lnSpc>
                        <a:spcAft>
                          <a:spcPts val="0"/>
                        </a:spcAft>
                      </a:pPr>
                      <a:r>
                        <a:rPr lang="es-EC" sz="3600" dirty="0">
                          <a:effectLst/>
                        </a:rPr>
                        <a:t>Ministerios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15%</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298692342"/>
                  </a:ext>
                </a:extLst>
              </a:tr>
              <a:tr h="602249">
                <a:tc>
                  <a:txBody>
                    <a:bodyPr/>
                    <a:lstStyle/>
                    <a:p>
                      <a:pPr lvl="1" algn="l">
                        <a:lnSpc>
                          <a:spcPct val="107000"/>
                        </a:lnSpc>
                        <a:spcAft>
                          <a:spcPts val="0"/>
                        </a:spcAft>
                      </a:pPr>
                      <a:r>
                        <a:rPr lang="es-EC" sz="3600" dirty="0">
                          <a:effectLst/>
                        </a:rPr>
                        <a:t>Asambleístas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15%</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3050893542"/>
                  </a:ext>
                </a:extLst>
              </a:tr>
              <a:tr h="602249">
                <a:tc>
                  <a:txBody>
                    <a:bodyPr/>
                    <a:lstStyle/>
                    <a:p>
                      <a:pPr lvl="1" algn="l">
                        <a:lnSpc>
                          <a:spcPct val="107000"/>
                        </a:lnSpc>
                        <a:spcAft>
                          <a:spcPts val="0"/>
                        </a:spcAft>
                      </a:pPr>
                      <a:r>
                        <a:rPr lang="es-EC" sz="3600" dirty="0">
                          <a:effectLst/>
                        </a:rPr>
                        <a:t>Municipalidades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tc>
                  <a:txBody>
                    <a:bodyPr/>
                    <a:lstStyle/>
                    <a:p>
                      <a:pPr algn="ctr">
                        <a:lnSpc>
                          <a:spcPct val="107000"/>
                        </a:lnSpc>
                        <a:spcAft>
                          <a:spcPts val="0"/>
                        </a:spcAft>
                      </a:pPr>
                      <a:r>
                        <a:rPr lang="es-EC" sz="3600" dirty="0">
                          <a:effectLst/>
                        </a:rPr>
                        <a:t>13%</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ctr"/>
                </a:tc>
                <a:extLst>
                  <a:ext uri="{0D108BD9-81ED-4DB2-BD59-A6C34878D82A}">
                    <a16:rowId xmlns:a16="http://schemas.microsoft.com/office/drawing/2014/main" val="1150404568"/>
                  </a:ext>
                </a:extLst>
              </a:tr>
            </a:tbl>
          </a:graphicData>
        </a:graphic>
      </p:graphicFrame>
    </p:spTree>
    <p:extLst>
      <p:ext uri="{BB962C8B-B14F-4D97-AF65-F5344CB8AC3E}">
        <p14:creationId xmlns:p14="http://schemas.microsoft.com/office/powerpoint/2010/main" val="65987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701380"/>
            <a:ext cx="22716352" cy="92333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6000" b="1" dirty="0">
                <a:solidFill>
                  <a:srgbClr val="333333"/>
                </a:solidFill>
                <a:latin typeface="Source Sans Pro Light"/>
                <a:ea typeface="Source Sans Pro Light"/>
                <a:cs typeface="Source Sans Pro Light"/>
                <a:sym typeface="Source Sans Pro Light"/>
              </a:rPr>
              <a:t>13.- Instituciones en donde se percibe más corrupción</a:t>
            </a:r>
            <a:endParaRPr lang="es-EC" sz="60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29</a:t>
            </a:fld>
            <a:endParaRPr dirty="0"/>
          </a:p>
        </p:txBody>
      </p:sp>
      <p:graphicFrame>
        <p:nvGraphicFramePr>
          <p:cNvPr id="9" name="Marcador de contenido 3">
            <a:extLst>
              <a:ext uri="{FF2B5EF4-FFF2-40B4-BE49-F238E27FC236}">
                <a16:creationId xmlns:a16="http://schemas.microsoft.com/office/drawing/2014/main" id="{4BB1FA3A-0163-4FCE-9B75-4D01F9AFE4F7}"/>
              </a:ext>
            </a:extLst>
          </p:cNvPr>
          <p:cNvGraphicFramePr>
            <a:graphicFrameLocks/>
          </p:cNvGraphicFramePr>
          <p:nvPr>
            <p:extLst>
              <p:ext uri="{D42A27DB-BD31-4B8C-83A1-F6EECF244321}">
                <p14:modId xmlns:p14="http://schemas.microsoft.com/office/powerpoint/2010/main" val="3511499502"/>
              </p:ext>
            </p:extLst>
          </p:nvPr>
        </p:nvGraphicFramePr>
        <p:xfrm>
          <a:off x="6113540" y="2290406"/>
          <a:ext cx="13310985" cy="10289623"/>
        </p:xfrm>
        <a:graphic>
          <a:graphicData uri="http://schemas.openxmlformats.org/drawingml/2006/table">
            <a:tbl>
              <a:tblPr firstRow="1" firstCol="1" bandRow="1">
                <a:tableStyleId>{69CF1AB2-1976-4502-BF36-3FF5EA218861}</a:tableStyleId>
              </a:tblPr>
              <a:tblGrid>
                <a:gridCol w="9379065">
                  <a:extLst>
                    <a:ext uri="{9D8B030D-6E8A-4147-A177-3AD203B41FA5}">
                      <a16:colId xmlns:a16="http://schemas.microsoft.com/office/drawing/2014/main" val="1142736704"/>
                    </a:ext>
                  </a:extLst>
                </a:gridCol>
                <a:gridCol w="3931920">
                  <a:extLst>
                    <a:ext uri="{9D8B030D-6E8A-4147-A177-3AD203B41FA5}">
                      <a16:colId xmlns:a16="http://schemas.microsoft.com/office/drawing/2014/main" val="3824724133"/>
                    </a:ext>
                  </a:extLst>
                </a:gridCol>
              </a:tblGrid>
              <a:tr h="602249">
                <a:tc>
                  <a:txBody>
                    <a:bodyPr/>
                    <a:lstStyle/>
                    <a:p>
                      <a:pPr lvl="1" algn="l">
                        <a:lnSpc>
                          <a:spcPct val="107000"/>
                        </a:lnSpc>
                        <a:spcAft>
                          <a:spcPts val="0"/>
                        </a:spcAft>
                      </a:pPr>
                      <a:r>
                        <a:rPr lang="es-EC" sz="4000" dirty="0">
                          <a:effectLst/>
                        </a:rPr>
                        <a:t>Diputados y Asambleístas</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4000" b="1" dirty="0">
                          <a:effectLst/>
                        </a:rPr>
                        <a:t>44%</a:t>
                      </a:r>
                      <a:endParaRPr lang="es-EC"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945934698"/>
                  </a:ext>
                </a:extLst>
              </a:tr>
              <a:tr h="602249">
                <a:tc>
                  <a:txBody>
                    <a:bodyPr/>
                    <a:lstStyle/>
                    <a:p>
                      <a:pPr lvl="1" algn="l">
                        <a:lnSpc>
                          <a:spcPct val="107000"/>
                        </a:lnSpc>
                        <a:spcAft>
                          <a:spcPts val="0"/>
                        </a:spcAft>
                      </a:pPr>
                      <a:r>
                        <a:rPr lang="es-EC" sz="4000" dirty="0">
                          <a:effectLst/>
                        </a:rPr>
                        <a:t>Gobierno Nacional</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4000" b="1" dirty="0">
                          <a:effectLst/>
                        </a:rPr>
                        <a:t>43%</a:t>
                      </a:r>
                      <a:endParaRPr lang="es-EC"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312120064"/>
                  </a:ext>
                </a:extLst>
              </a:tr>
              <a:tr h="602249">
                <a:tc>
                  <a:txBody>
                    <a:bodyPr/>
                    <a:lstStyle/>
                    <a:p>
                      <a:pPr lvl="1" algn="l">
                        <a:lnSpc>
                          <a:spcPct val="107000"/>
                        </a:lnSpc>
                        <a:spcAft>
                          <a:spcPts val="0"/>
                        </a:spcAft>
                      </a:pPr>
                      <a:r>
                        <a:rPr lang="es-EC" sz="4000" dirty="0">
                          <a:effectLst/>
                        </a:rPr>
                        <a:t>Juzgados</a:t>
                      </a:r>
                      <a:endParaRPr lang="es-EC"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4000" b="1" dirty="0">
                          <a:effectLst/>
                        </a:rPr>
                        <a:t>30%</a:t>
                      </a:r>
                      <a:endParaRPr lang="es-EC" sz="4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3601065058"/>
                  </a:ext>
                </a:extLst>
              </a:tr>
              <a:tr h="602249">
                <a:tc>
                  <a:txBody>
                    <a:bodyPr/>
                    <a:lstStyle/>
                    <a:p>
                      <a:pPr lvl="1" algn="l">
                        <a:lnSpc>
                          <a:spcPct val="107000"/>
                        </a:lnSpc>
                        <a:spcAft>
                          <a:spcPts val="0"/>
                        </a:spcAft>
                      </a:pPr>
                      <a:r>
                        <a:rPr lang="es-EC" sz="3600" dirty="0">
                          <a:effectLst/>
                        </a:rPr>
                        <a:t>Ministerios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27%</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2361178259"/>
                  </a:ext>
                </a:extLst>
              </a:tr>
              <a:tr h="602249">
                <a:tc>
                  <a:txBody>
                    <a:bodyPr/>
                    <a:lstStyle/>
                    <a:p>
                      <a:pPr lvl="1" algn="l">
                        <a:lnSpc>
                          <a:spcPct val="107000"/>
                        </a:lnSpc>
                        <a:spcAft>
                          <a:spcPts val="0"/>
                        </a:spcAft>
                      </a:pPr>
                      <a:r>
                        <a:rPr lang="es-EC" sz="3600" dirty="0">
                          <a:effectLst/>
                        </a:rPr>
                        <a:t>Contraloría General de la República</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27%</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3878762280"/>
                  </a:ext>
                </a:extLst>
              </a:tr>
              <a:tr h="602249">
                <a:tc>
                  <a:txBody>
                    <a:bodyPr/>
                    <a:lstStyle/>
                    <a:p>
                      <a:pPr lvl="1" algn="l">
                        <a:lnSpc>
                          <a:spcPct val="107000"/>
                        </a:lnSpc>
                        <a:spcAft>
                          <a:spcPts val="0"/>
                        </a:spcAft>
                      </a:pPr>
                      <a:r>
                        <a:rPr lang="es-EC" sz="3600" dirty="0">
                          <a:effectLst/>
                        </a:rPr>
                        <a:t>Municipalidades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27%</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1277928227"/>
                  </a:ext>
                </a:extLst>
              </a:tr>
              <a:tr h="602249">
                <a:tc>
                  <a:txBody>
                    <a:bodyPr/>
                    <a:lstStyle/>
                    <a:p>
                      <a:pPr lvl="1" algn="l">
                        <a:lnSpc>
                          <a:spcPct val="107000"/>
                        </a:lnSpc>
                        <a:spcAft>
                          <a:spcPts val="0"/>
                        </a:spcAft>
                      </a:pPr>
                      <a:r>
                        <a:rPr lang="es-EC" sz="3600" dirty="0">
                          <a:effectLst/>
                        </a:rPr>
                        <a:t>Empresas públicas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26%</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4122494112"/>
                  </a:ext>
                </a:extLst>
              </a:tr>
              <a:tr h="602249">
                <a:tc>
                  <a:txBody>
                    <a:bodyPr/>
                    <a:lstStyle/>
                    <a:p>
                      <a:pPr lvl="1" algn="l">
                        <a:lnSpc>
                          <a:spcPct val="107000"/>
                        </a:lnSpc>
                        <a:spcAft>
                          <a:spcPts val="0"/>
                        </a:spcAft>
                      </a:pPr>
                      <a:r>
                        <a:rPr lang="es-EC" sz="3600" dirty="0">
                          <a:effectLst/>
                        </a:rPr>
                        <a:t>Policía Nacional</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24%</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961482584"/>
                  </a:ext>
                </a:extLst>
              </a:tr>
              <a:tr h="602249">
                <a:tc>
                  <a:txBody>
                    <a:bodyPr/>
                    <a:lstStyle/>
                    <a:p>
                      <a:pPr lvl="1" algn="l">
                        <a:lnSpc>
                          <a:spcPct val="107000"/>
                        </a:lnSpc>
                        <a:spcAft>
                          <a:spcPts val="0"/>
                        </a:spcAft>
                      </a:pPr>
                      <a:r>
                        <a:rPr lang="es-EC" sz="3600" dirty="0">
                          <a:effectLst/>
                        </a:rPr>
                        <a:t>Policía Judicial</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24%</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2385012088"/>
                  </a:ext>
                </a:extLst>
              </a:tr>
              <a:tr h="602249">
                <a:tc>
                  <a:txBody>
                    <a:bodyPr/>
                    <a:lstStyle/>
                    <a:p>
                      <a:pPr lvl="1" algn="l">
                        <a:lnSpc>
                          <a:spcPct val="107000"/>
                        </a:lnSpc>
                        <a:spcAft>
                          <a:spcPts val="0"/>
                        </a:spcAft>
                      </a:pPr>
                      <a:r>
                        <a:rPr lang="es-EC" sz="3600" dirty="0">
                          <a:effectLst/>
                        </a:rPr>
                        <a:t>Corte Suprema</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24%</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4102180274"/>
                  </a:ext>
                </a:extLst>
              </a:tr>
              <a:tr h="602249">
                <a:tc>
                  <a:txBody>
                    <a:bodyPr/>
                    <a:lstStyle/>
                    <a:p>
                      <a:pPr lvl="1" algn="l">
                        <a:lnSpc>
                          <a:spcPct val="107000"/>
                        </a:lnSpc>
                        <a:spcAft>
                          <a:spcPts val="0"/>
                        </a:spcAft>
                      </a:pPr>
                      <a:r>
                        <a:rPr lang="es-EC" sz="3600" dirty="0">
                          <a:effectLst/>
                        </a:rPr>
                        <a:t>Empresas privadas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22%</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4217357261"/>
                  </a:ext>
                </a:extLst>
              </a:tr>
              <a:tr h="602249">
                <a:tc>
                  <a:txBody>
                    <a:bodyPr/>
                    <a:lstStyle/>
                    <a:p>
                      <a:pPr lvl="1" algn="l">
                        <a:lnSpc>
                          <a:spcPct val="107000"/>
                        </a:lnSpc>
                        <a:spcAft>
                          <a:spcPts val="0"/>
                        </a:spcAft>
                      </a:pPr>
                      <a:r>
                        <a:rPr lang="es-EC" sz="3600" dirty="0">
                          <a:effectLst/>
                        </a:rPr>
                        <a:t>Hospitales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21%</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3435938426"/>
                  </a:ext>
                </a:extLst>
              </a:tr>
              <a:tr h="602249">
                <a:tc>
                  <a:txBody>
                    <a:bodyPr/>
                    <a:lstStyle/>
                    <a:p>
                      <a:pPr lvl="1" algn="l">
                        <a:lnSpc>
                          <a:spcPct val="107000"/>
                        </a:lnSpc>
                        <a:spcAft>
                          <a:spcPts val="0"/>
                        </a:spcAft>
                      </a:pPr>
                      <a:r>
                        <a:rPr lang="es-EC" sz="3600" dirty="0">
                          <a:effectLst/>
                        </a:rPr>
                        <a:t>Servicio de Rentas Internas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19%</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1081366004"/>
                  </a:ext>
                </a:extLst>
              </a:tr>
              <a:tr h="602249">
                <a:tc>
                  <a:txBody>
                    <a:bodyPr/>
                    <a:lstStyle/>
                    <a:p>
                      <a:pPr lvl="1" algn="l">
                        <a:lnSpc>
                          <a:spcPct val="107000"/>
                        </a:lnSpc>
                        <a:spcAft>
                          <a:spcPts val="0"/>
                        </a:spcAft>
                      </a:pPr>
                      <a:r>
                        <a:rPr lang="es-EC" sz="3600" dirty="0">
                          <a:effectLst/>
                        </a:rPr>
                        <a:t>Fuerzas Armadas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18%</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2944670305"/>
                  </a:ext>
                </a:extLst>
              </a:tr>
              <a:tr h="602249">
                <a:tc>
                  <a:txBody>
                    <a:bodyPr/>
                    <a:lstStyle/>
                    <a:p>
                      <a:pPr lvl="1" algn="l">
                        <a:lnSpc>
                          <a:spcPct val="107000"/>
                        </a:lnSpc>
                        <a:spcAft>
                          <a:spcPts val="0"/>
                        </a:spcAft>
                      </a:pPr>
                      <a:r>
                        <a:rPr lang="es-EC" sz="3600" dirty="0">
                          <a:effectLst/>
                        </a:rPr>
                        <a:t>Junta de vecinos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16%</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298692342"/>
                  </a:ext>
                </a:extLst>
              </a:tr>
              <a:tr h="602249">
                <a:tc>
                  <a:txBody>
                    <a:bodyPr/>
                    <a:lstStyle/>
                    <a:p>
                      <a:pPr lvl="1" algn="l">
                        <a:lnSpc>
                          <a:spcPct val="107000"/>
                        </a:lnSpc>
                        <a:spcAft>
                          <a:spcPts val="0"/>
                        </a:spcAft>
                      </a:pPr>
                      <a:r>
                        <a:rPr lang="es-EC" sz="3600" dirty="0">
                          <a:effectLst/>
                        </a:rPr>
                        <a:t>Universidades/colegios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15%</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3050893542"/>
                  </a:ext>
                </a:extLst>
              </a:tr>
              <a:tr h="602249">
                <a:tc>
                  <a:txBody>
                    <a:bodyPr/>
                    <a:lstStyle/>
                    <a:p>
                      <a:pPr lvl="1" algn="l">
                        <a:lnSpc>
                          <a:spcPct val="107000"/>
                        </a:lnSpc>
                        <a:spcAft>
                          <a:spcPts val="0"/>
                        </a:spcAft>
                      </a:pPr>
                      <a:r>
                        <a:rPr lang="es-EC" sz="3600" dirty="0">
                          <a:effectLst/>
                        </a:rPr>
                        <a:t>Bomberos</a:t>
                      </a:r>
                      <a:endParaRPr lang="es-EC"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tc>
                  <a:txBody>
                    <a:bodyPr/>
                    <a:lstStyle/>
                    <a:p>
                      <a:pPr algn="ctr">
                        <a:lnSpc>
                          <a:spcPct val="107000"/>
                        </a:lnSpc>
                        <a:spcAft>
                          <a:spcPts val="0"/>
                        </a:spcAft>
                      </a:pPr>
                      <a:r>
                        <a:rPr lang="es-EC" sz="3600" b="1" dirty="0">
                          <a:effectLst/>
                        </a:rPr>
                        <a:t>12%</a:t>
                      </a:r>
                      <a:endParaRPr lang="es-EC" sz="3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1" marR="44451" marT="0" marB="0" anchor="b"/>
                </a:tc>
                <a:extLst>
                  <a:ext uri="{0D108BD9-81ED-4DB2-BD59-A6C34878D82A}">
                    <a16:rowId xmlns:a16="http://schemas.microsoft.com/office/drawing/2014/main" val="1150404568"/>
                  </a:ext>
                </a:extLst>
              </a:tr>
            </a:tbl>
          </a:graphicData>
        </a:graphic>
      </p:graphicFrame>
    </p:spTree>
    <p:extLst>
      <p:ext uri="{BB962C8B-B14F-4D97-AF65-F5344CB8AC3E}">
        <p14:creationId xmlns:p14="http://schemas.microsoft.com/office/powerpoint/2010/main" val="31781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32105"/>
            <a:ext cx="22716352" cy="12618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200" b="1" dirty="0">
                <a:solidFill>
                  <a:srgbClr val="333333"/>
                </a:solidFill>
                <a:latin typeface="Source Sans Pro Light"/>
                <a:ea typeface="Source Sans Pro Light"/>
                <a:cs typeface="Source Sans Pro Light"/>
                <a:sym typeface="Source Sans Pro Light"/>
              </a:rPr>
              <a:t>Corrupción</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922358" y="13025053"/>
            <a:ext cx="12824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3</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just" defTabSz="584185">
              <a:lnSpc>
                <a:spcPct val="80000"/>
              </a:lnSpc>
              <a:buClr>
                <a:schemeClr val="accent1">
                  <a:lumMod val="60000"/>
                  <a:lumOff val="40000"/>
                </a:schemeClr>
              </a:buClr>
              <a:defRPr sz="1800"/>
            </a:pPr>
            <a:r>
              <a:rPr lang="es-EC" sz="5400" dirty="0">
                <a:solidFill>
                  <a:schemeClr val="tx1"/>
                </a:solidFill>
              </a:rPr>
              <a:t>Es la violación de una obligación por parte de alguien con capacidad de decisión para obtener un beneficio individual (López 2018).</a:t>
            </a:r>
          </a:p>
          <a:p>
            <a:pPr marL="712770" indent="-712770" algn="just" defTabSz="584185">
              <a:lnSpc>
                <a:spcPct val="80000"/>
              </a:lnSpc>
              <a:defRPr sz="1800"/>
            </a:pPr>
            <a:endParaRPr lang="es-EC" sz="5400" dirty="0">
              <a:solidFill>
                <a:schemeClr val="tx1"/>
              </a:solidFill>
            </a:endParaRPr>
          </a:p>
          <a:p>
            <a:pPr marL="712770" indent="-712770" algn="just" defTabSz="584185">
              <a:lnSpc>
                <a:spcPct val="80000"/>
              </a:lnSpc>
              <a:buClr>
                <a:schemeClr val="accent1">
                  <a:lumMod val="60000"/>
                  <a:lumOff val="40000"/>
                </a:schemeClr>
              </a:buClr>
              <a:defRPr sz="1800"/>
            </a:pPr>
            <a:r>
              <a:rPr lang="es-EC" sz="5400" dirty="0">
                <a:solidFill>
                  <a:schemeClr val="tx1"/>
                </a:solidFill>
              </a:rPr>
              <a:t>La corrupción viene definida como soborno, coima o peculado, es la acción y el efecto de corromper; es sinónimo de abuso, desorden, cohecho, seducción, depravación, perversión y desmoralización. Corrupción es el acto a través del cual un funcionario violenta las normas del sistema legal imperante, para favorecer intereses particulares o de grupo a cambio de un beneficio o recompensa para sí o para terceros (Zabala 1997).</a:t>
            </a: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418771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2" end="2"/>
                                            </p:txEl>
                                          </p:spTgt>
                                        </p:tgtEl>
                                        <p:attrNameLst>
                                          <p:attrName>style.visibility</p:attrName>
                                        </p:attrNameLst>
                                      </p:cBhvr>
                                      <p:to>
                                        <p:strVal val="visible"/>
                                      </p:to>
                                    </p:set>
                                    <p:animEffect transition="in" filter="fade">
                                      <p:cBhvr>
                                        <p:cTn id="7" dur="500"/>
                                        <p:tgtEl>
                                          <p:spTgt spid="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485939"/>
            <a:ext cx="22716352" cy="135421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800" b="1" dirty="0">
                <a:solidFill>
                  <a:srgbClr val="333333"/>
                </a:solidFill>
                <a:latin typeface="Source Sans Pro Light"/>
                <a:ea typeface="Source Sans Pro Light"/>
                <a:cs typeface="Source Sans Pro Light"/>
                <a:sym typeface="Source Sans Pro Light"/>
              </a:rPr>
              <a:t>Desafío de las </a:t>
            </a:r>
            <a:r>
              <a:rPr lang="es-EC" sz="8800" b="1" dirty="0" smtClean="0">
                <a:solidFill>
                  <a:srgbClr val="333333"/>
                </a:solidFill>
                <a:latin typeface="Source Sans Pro Light"/>
                <a:ea typeface="Source Sans Pro Light"/>
                <a:cs typeface="Source Sans Pro Light"/>
                <a:sym typeface="Source Sans Pro Light"/>
              </a:rPr>
              <a:t>universidades</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30</a:t>
            </a:fld>
            <a:endParaRPr dirty="0"/>
          </a:p>
        </p:txBody>
      </p:sp>
      <p:graphicFrame>
        <p:nvGraphicFramePr>
          <p:cNvPr id="10" name="6 Marcador de contenido">
            <a:extLst>
              <a:ext uri="{FF2B5EF4-FFF2-40B4-BE49-F238E27FC236}">
                <a16:creationId xmlns:a16="http://schemas.microsoft.com/office/drawing/2014/main" id="{09AD41B1-381F-4720-B14F-61657A5C17E6}"/>
              </a:ext>
            </a:extLst>
          </p:cNvPr>
          <p:cNvGraphicFramePr>
            <a:graphicFrameLocks/>
          </p:cNvGraphicFramePr>
          <p:nvPr>
            <p:extLst>
              <p:ext uri="{D42A27DB-BD31-4B8C-83A1-F6EECF244321}">
                <p14:modId xmlns:p14="http://schemas.microsoft.com/office/powerpoint/2010/main" val="173347728"/>
              </p:ext>
            </p:extLst>
          </p:nvPr>
        </p:nvGraphicFramePr>
        <p:xfrm>
          <a:off x="3657073" y="4242817"/>
          <a:ext cx="16189491" cy="4338019"/>
        </p:xfrm>
        <a:graphic>
          <a:graphicData uri="http://schemas.openxmlformats.org/drawingml/2006/table">
            <a:tbl>
              <a:tblPr firstRow="1" bandRow="1">
                <a:tableStyleId>{21E4AEA4-8DFA-4A89-87EB-49C32662AFE0}</a:tableStyleId>
              </a:tblPr>
              <a:tblGrid>
                <a:gridCol w="5396497">
                  <a:extLst>
                    <a:ext uri="{9D8B030D-6E8A-4147-A177-3AD203B41FA5}">
                      <a16:colId xmlns:a16="http://schemas.microsoft.com/office/drawing/2014/main" val="20000"/>
                    </a:ext>
                  </a:extLst>
                </a:gridCol>
                <a:gridCol w="5396497">
                  <a:extLst>
                    <a:ext uri="{9D8B030D-6E8A-4147-A177-3AD203B41FA5}">
                      <a16:colId xmlns:a16="http://schemas.microsoft.com/office/drawing/2014/main" val="20001"/>
                    </a:ext>
                  </a:extLst>
                </a:gridCol>
                <a:gridCol w="5396497">
                  <a:extLst>
                    <a:ext uri="{9D8B030D-6E8A-4147-A177-3AD203B41FA5}">
                      <a16:colId xmlns:a16="http://schemas.microsoft.com/office/drawing/2014/main" val="20002"/>
                    </a:ext>
                  </a:extLst>
                </a:gridCol>
              </a:tblGrid>
              <a:tr h="4338019">
                <a:tc>
                  <a:txBody>
                    <a:bodyPr/>
                    <a:lstStyle/>
                    <a:p>
                      <a:r>
                        <a:rPr lang="es-CL" sz="4000" dirty="0">
                          <a:solidFill>
                            <a:schemeClr val="tx1"/>
                          </a:solidFill>
                          <a:latin typeface="+mn-lt"/>
                        </a:rPr>
                        <a:t>CALIDAD</a:t>
                      </a:r>
                    </a:p>
                  </a:txBody>
                  <a:tcPr marL="91429" marR="91429" marT="45711" marB="45711" anchor="ctr" anchorCtr="1">
                    <a:solidFill>
                      <a:srgbClr val="FFCC99">
                        <a:alpha val="82745"/>
                      </a:srgbClr>
                    </a:solidFill>
                  </a:tcPr>
                </a:tc>
                <a:tc>
                  <a:txBody>
                    <a:bodyPr/>
                    <a:lstStyle/>
                    <a:p>
                      <a:r>
                        <a:rPr lang="es-CL" sz="4000" dirty="0">
                          <a:solidFill>
                            <a:schemeClr val="tx1"/>
                          </a:solidFill>
                          <a:latin typeface="+mn-lt"/>
                        </a:rPr>
                        <a:t>IDENTIDAD</a:t>
                      </a:r>
                    </a:p>
                  </a:txBody>
                  <a:tcPr marL="91429" marR="91429" marT="45711" marB="45711" anchor="ctr" anchorCtr="1">
                    <a:solidFill>
                      <a:srgbClr val="FF9933"/>
                    </a:solidFill>
                  </a:tcPr>
                </a:tc>
                <a:tc>
                  <a:txBody>
                    <a:bodyPr/>
                    <a:lstStyle/>
                    <a:p>
                      <a:pPr algn="ctr"/>
                      <a:r>
                        <a:rPr lang="es-CL" sz="4000" dirty="0">
                          <a:solidFill>
                            <a:schemeClr val="tx1"/>
                          </a:solidFill>
                          <a:latin typeface="+mn-lt"/>
                        </a:rPr>
                        <a:t>SOSTENIBILIDAD</a:t>
                      </a:r>
                    </a:p>
                  </a:txBody>
                  <a:tcPr marL="91429" marR="91429" marT="45711" marB="45711" anchor="ctr" anchorCtr="1">
                    <a:solidFill>
                      <a:schemeClr val="tx2">
                        <a:lumMod val="60000"/>
                        <a:lumOff val="40000"/>
                      </a:schemeClr>
                    </a:solidFill>
                  </a:tcPr>
                </a:tc>
                <a:extLst>
                  <a:ext uri="{0D108BD9-81ED-4DB2-BD59-A6C34878D82A}">
                    <a16:rowId xmlns:a16="http://schemas.microsoft.com/office/drawing/2014/main" val="10000"/>
                  </a:ext>
                </a:extLst>
              </a:tr>
            </a:tbl>
          </a:graphicData>
        </a:graphic>
      </p:graphicFrame>
      <p:sp>
        <p:nvSpPr>
          <p:cNvPr id="11" name="Rectángulo 10">
            <a:extLst>
              <a:ext uri="{FF2B5EF4-FFF2-40B4-BE49-F238E27FC236}">
                <a16:creationId xmlns:a16="http://schemas.microsoft.com/office/drawing/2014/main" id="{DAD462B9-87AD-440E-96F9-E053CBE3134F}"/>
              </a:ext>
            </a:extLst>
          </p:cNvPr>
          <p:cNvSpPr/>
          <p:nvPr/>
        </p:nvSpPr>
        <p:spPr>
          <a:xfrm>
            <a:off x="3657071" y="8988539"/>
            <a:ext cx="4451860" cy="523220"/>
          </a:xfrm>
          <a:prstGeom prst="rect">
            <a:avLst/>
          </a:prstGeom>
        </p:spPr>
        <p:txBody>
          <a:bodyPr wrap="none">
            <a:spAutoFit/>
          </a:bodyPr>
          <a:lstStyle/>
          <a:p>
            <a:pPr algn="ctr">
              <a:buClr>
                <a:schemeClr val="accent2"/>
              </a:buClr>
              <a:defRPr/>
            </a:pPr>
            <a:r>
              <a:rPr lang="es-ES_tradnl" altLang="es-CL" sz="2800" kern="1200" dirty="0">
                <a:solidFill>
                  <a:schemeClr val="accent1"/>
                </a:solidFill>
                <a:latin typeface="+mj-lt"/>
                <a:cs typeface="Arial" panose="020B0604020202020204" pitchFamily="34" charset="0"/>
              </a:rPr>
              <a:t>Fuente: Marcelo Farfán </a:t>
            </a:r>
            <a:r>
              <a:rPr lang="es-ES_tradnl" altLang="es-CL" sz="2800" kern="1200" dirty="0" err="1">
                <a:solidFill>
                  <a:schemeClr val="accent1"/>
                </a:solidFill>
                <a:latin typeface="+mj-lt"/>
                <a:cs typeface="Arial" panose="020B0604020202020204" pitchFamily="34" charset="0"/>
              </a:rPr>
              <a:t>sdb</a:t>
            </a:r>
            <a:r>
              <a:rPr lang="es-ES_tradnl" altLang="es-CL" sz="900" b="1" dirty="0">
                <a:solidFill>
                  <a:schemeClr val="tx2">
                    <a:lumMod val="60000"/>
                    <a:lumOff val="40000"/>
                  </a:schemeClr>
                </a:solidFill>
              </a:rPr>
              <a:t>.</a:t>
            </a:r>
            <a:endParaRPr lang="es-ES_tradnl" altLang="es-CL" sz="900" b="1" dirty="0">
              <a:solidFill>
                <a:schemeClr val="tx2"/>
              </a:solidFill>
            </a:endParaRPr>
          </a:p>
        </p:txBody>
      </p:sp>
    </p:spTree>
    <p:extLst>
      <p:ext uri="{BB962C8B-B14F-4D97-AF65-F5344CB8AC3E}">
        <p14:creationId xmlns:p14="http://schemas.microsoft.com/office/powerpoint/2010/main" val="44626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701380"/>
            <a:ext cx="22716352" cy="92333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6000" b="1" dirty="0">
                <a:solidFill>
                  <a:srgbClr val="333333"/>
                </a:solidFill>
                <a:latin typeface="Source Sans Pro Light"/>
                <a:ea typeface="Source Sans Pro Light"/>
                <a:cs typeface="Source Sans Pro Light"/>
                <a:sym typeface="Source Sans Pro Light"/>
              </a:rPr>
              <a:t>Desafío de las universidades</a:t>
            </a:r>
            <a:endParaRPr lang="es-EC" sz="60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31</a:t>
            </a:fld>
            <a:endParaRPr dirty="0"/>
          </a:p>
        </p:txBody>
      </p:sp>
      <p:graphicFrame>
        <p:nvGraphicFramePr>
          <p:cNvPr id="10" name="5 Marcador de contenido">
            <a:extLst>
              <a:ext uri="{FF2B5EF4-FFF2-40B4-BE49-F238E27FC236}">
                <a16:creationId xmlns:a16="http://schemas.microsoft.com/office/drawing/2014/main" id="{28FD9625-CBDB-4A59-BD4E-2A5A44FB8948}"/>
              </a:ext>
            </a:extLst>
          </p:cNvPr>
          <p:cNvGraphicFramePr>
            <a:graphicFrameLocks/>
          </p:cNvGraphicFramePr>
          <p:nvPr>
            <p:extLst>
              <p:ext uri="{D42A27DB-BD31-4B8C-83A1-F6EECF244321}">
                <p14:modId xmlns:p14="http://schemas.microsoft.com/office/powerpoint/2010/main" val="4156840833"/>
              </p:ext>
            </p:extLst>
          </p:nvPr>
        </p:nvGraphicFramePr>
        <p:xfrm>
          <a:off x="4304765" y="2946556"/>
          <a:ext cx="15240538" cy="6426045"/>
        </p:xfrm>
        <a:graphic>
          <a:graphicData uri="http://schemas.openxmlformats.org/drawingml/2006/table">
            <a:tbl>
              <a:tblPr firstRow="1" bandRow="1">
                <a:tableStyleId>{69CF1AB2-1976-4502-BF36-3FF5EA218861}</a:tableStyleId>
              </a:tblPr>
              <a:tblGrid>
                <a:gridCol w="3009783">
                  <a:extLst>
                    <a:ext uri="{9D8B030D-6E8A-4147-A177-3AD203B41FA5}">
                      <a16:colId xmlns:a16="http://schemas.microsoft.com/office/drawing/2014/main" val="20000"/>
                    </a:ext>
                  </a:extLst>
                </a:gridCol>
                <a:gridCol w="3474027">
                  <a:extLst>
                    <a:ext uri="{9D8B030D-6E8A-4147-A177-3AD203B41FA5}">
                      <a16:colId xmlns:a16="http://schemas.microsoft.com/office/drawing/2014/main" val="20001"/>
                    </a:ext>
                  </a:extLst>
                </a:gridCol>
                <a:gridCol w="5090412">
                  <a:extLst>
                    <a:ext uri="{9D8B030D-6E8A-4147-A177-3AD203B41FA5}">
                      <a16:colId xmlns:a16="http://schemas.microsoft.com/office/drawing/2014/main" val="20002"/>
                    </a:ext>
                  </a:extLst>
                </a:gridCol>
                <a:gridCol w="3666316">
                  <a:extLst>
                    <a:ext uri="{9D8B030D-6E8A-4147-A177-3AD203B41FA5}">
                      <a16:colId xmlns:a16="http://schemas.microsoft.com/office/drawing/2014/main" val="20003"/>
                    </a:ext>
                  </a:extLst>
                </a:gridCol>
              </a:tblGrid>
              <a:tr h="1666012">
                <a:tc>
                  <a:txBody>
                    <a:bodyPr/>
                    <a:lstStyle/>
                    <a:p>
                      <a:pPr algn="ctr"/>
                      <a:r>
                        <a:rPr lang="es-CL" sz="3600" dirty="0"/>
                        <a:t>Calidad</a:t>
                      </a:r>
                      <a:endParaRPr lang="es-CL" sz="3600" b="0" dirty="0">
                        <a:solidFill>
                          <a:schemeClr val="accent1">
                            <a:lumMod val="75000"/>
                          </a:schemeClr>
                        </a:solidFill>
                        <a:latin typeface="Arial" panose="020B0604020202020204" pitchFamily="34" charset="0"/>
                        <a:cs typeface="Arial" panose="020B0604020202020204" pitchFamily="34" charset="0"/>
                      </a:endParaRPr>
                    </a:p>
                  </a:txBody>
                  <a:tcPr marL="91429" marR="91429" marT="45731" marB="45731" anchor="ctr" anchorCtr="1"/>
                </a:tc>
                <a:tc>
                  <a:txBody>
                    <a:bodyPr/>
                    <a:lstStyle/>
                    <a:p>
                      <a:pPr algn="ctr"/>
                      <a:r>
                        <a:rPr lang="es-CL" sz="3600" dirty="0"/>
                        <a:t>Identidad</a:t>
                      </a:r>
                      <a:endParaRPr lang="es-CL" sz="3600" b="0" dirty="0">
                        <a:solidFill>
                          <a:schemeClr val="accent1">
                            <a:lumMod val="75000"/>
                          </a:schemeClr>
                        </a:solidFill>
                        <a:latin typeface="Arial" panose="020B0604020202020204" pitchFamily="34" charset="0"/>
                        <a:cs typeface="Arial" panose="020B0604020202020204" pitchFamily="34" charset="0"/>
                      </a:endParaRPr>
                    </a:p>
                  </a:txBody>
                  <a:tcPr marL="91429" marR="91429" marT="45731" marB="45731" anchor="ctr" anchorCtr="1"/>
                </a:tc>
                <a:tc>
                  <a:txBody>
                    <a:bodyPr/>
                    <a:lstStyle/>
                    <a:p>
                      <a:pPr algn="ctr"/>
                      <a:r>
                        <a:rPr lang="es-CL" sz="3600" dirty="0"/>
                        <a:t>X</a:t>
                      </a:r>
                      <a:endParaRPr lang="es-CL" sz="3600" b="1" dirty="0">
                        <a:solidFill>
                          <a:srgbClr val="FF0000"/>
                        </a:solidFill>
                        <a:latin typeface="Arial" panose="020B0604020202020204" pitchFamily="34" charset="0"/>
                        <a:cs typeface="Arial" panose="020B0604020202020204" pitchFamily="34" charset="0"/>
                      </a:endParaRPr>
                    </a:p>
                  </a:txBody>
                  <a:tcPr marL="91429" marR="91429" marT="45731" marB="45731" anchor="ctr" anchorCtr="1"/>
                </a:tc>
                <a:tc>
                  <a:txBody>
                    <a:bodyPr/>
                    <a:lstStyle/>
                    <a:p>
                      <a:pPr algn="ctr"/>
                      <a:r>
                        <a:rPr lang="es-CL" sz="3600" dirty="0"/>
                        <a:t>Universidad irresponsable</a:t>
                      </a:r>
                      <a:endParaRPr lang="es-CL" sz="3600" b="1" dirty="0">
                        <a:solidFill>
                          <a:schemeClr val="tx2">
                            <a:lumMod val="50000"/>
                          </a:schemeClr>
                        </a:solidFill>
                        <a:latin typeface="Arial" panose="020B0604020202020204" pitchFamily="34" charset="0"/>
                        <a:cs typeface="Arial" panose="020B0604020202020204" pitchFamily="34" charset="0"/>
                      </a:endParaRPr>
                    </a:p>
                  </a:txBody>
                  <a:tcPr marL="91429" marR="91429" marT="45731" marB="45731" anchor="ctr" anchorCtr="1"/>
                </a:tc>
                <a:extLst>
                  <a:ext uri="{0D108BD9-81ED-4DB2-BD59-A6C34878D82A}">
                    <a16:rowId xmlns:a16="http://schemas.microsoft.com/office/drawing/2014/main" val="10000"/>
                  </a:ext>
                </a:extLst>
              </a:tr>
              <a:tr h="2261016">
                <a:tc>
                  <a:txBody>
                    <a:bodyPr/>
                    <a:lstStyle/>
                    <a:p>
                      <a:pPr algn="ctr"/>
                      <a:r>
                        <a:rPr lang="es-CL" sz="3600" dirty="0"/>
                        <a:t>Calidad</a:t>
                      </a:r>
                      <a:endParaRPr lang="es-CL" sz="3600" b="0" dirty="0">
                        <a:solidFill>
                          <a:schemeClr val="accent1">
                            <a:lumMod val="75000"/>
                          </a:schemeClr>
                        </a:solidFill>
                        <a:latin typeface="Arial" panose="020B0604020202020204" pitchFamily="34" charset="0"/>
                        <a:cs typeface="Arial" panose="020B0604020202020204" pitchFamily="34" charset="0"/>
                      </a:endParaRPr>
                    </a:p>
                  </a:txBody>
                  <a:tcPr marL="91429" marR="91429" marT="45731" marB="45731" anchor="ctr" anchorCtr="1"/>
                </a:tc>
                <a:tc>
                  <a:txBody>
                    <a:bodyPr/>
                    <a:lstStyle/>
                    <a:p>
                      <a:pPr algn="ctr"/>
                      <a:r>
                        <a:rPr lang="es-CL" sz="3600" dirty="0"/>
                        <a:t>X</a:t>
                      </a:r>
                      <a:endParaRPr lang="es-CL" sz="3600" b="1" dirty="0">
                        <a:solidFill>
                          <a:srgbClr val="FF0000"/>
                        </a:solidFill>
                        <a:latin typeface="Arial" panose="020B0604020202020204" pitchFamily="34" charset="0"/>
                        <a:cs typeface="Arial" panose="020B0604020202020204" pitchFamily="34" charset="0"/>
                      </a:endParaRPr>
                    </a:p>
                  </a:txBody>
                  <a:tcPr marL="91429" marR="91429" marT="45731" marB="45731" anchor="ctr" anchorCtr="1"/>
                </a:tc>
                <a:tc>
                  <a:txBody>
                    <a:bodyPr/>
                    <a:lstStyle/>
                    <a:p>
                      <a:pPr algn="ctr"/>
                      <a:r>
                        <a:rPr lang="es-CL" sz="3600" dirty="0"/>
                        <a:t>Sostenibilidad</a:t>
                      </a:r>
                      <a:endParaRPr lang="es-CL" sz="3600" b="0" dirty="0">
                        <a:solidFill>
                          <a:schemeClr val="accent1">
                            <a:lumMod val="75000"/>
                          </a:schemeClr>
                        </a:solidFill>
                        <a:latin typeface="Arial" panose="020B0604020202020204" pitchFamily="34" charset="0"/>
                        <a:cs typeface="Arial" panose="020B0604020202020204" pitchFamily="34" charset="0"/>
                      </a:endParaRPr>
                    </a:p>
                  </a:txBody>
                  <a:tcPr marL="91429" marR="91429" marT="45731" marB="45731" anchor="ctr" anchorCtr="1"/>
                </a:tc>
                <a:tc>
                  <a:txBody>
                    <a:bodyPr/>
                    <a:lstStyle/>
                    <a:p>
                      <a:pPr algn="ctr"/>
                      <a:r>
                        <a:rPr lang="es-CL" sz="3600" dirty="0"/>
                        <a:t>Universidad sin Principios</a:t>
                      </a:r>
                    </a:p>
                    <a:p>
                      <a:pPr algn="ctr"/>
                      <a:r>
                        <a:rPr lang="es-CL" sz="3600" dirty="0"/>
                        <a:t>(incoherente)</a:t>
                      </a:r>
                      <a:endParaRPr lang="es-CL" sz="3600" b="1" dirty="0">
                        <a:solidFill>
                          <a:schemeClr val="tx2">
                            <a:lumMod val="50000"/>
                          </a:schemeClr>
                        </a:solidFill>
                        <a:latin typeface="Arial" panose="020B0604020202020204" pitchFamily="34" charset="0"/>
                        <a:cs typeface="Arial" panose="020B0604020202020204" pitchFamily="34" charset="0"/>
                      </a:endParaRPr>
                    </a:p>
                  </a:txBody>
                  <a:tcPr marL="91429" marR="91429" marT="45731" marB="45731" anchor="ctr" anchorCtr="1"/>
                </a:tc>
                <a:extLst>
                  <a:ext uri="{0D108BD9-81ED-4DB2-BD59-A6C34878D82A}">
                    <a16:rowId xmlns:a16="http://schemas.microsoft.com/office/drawing/2014/main" val="10001"/>
                  </a:ext>
                </a:extLst>
              </a:tr>
              <a:tr h="2499017">
                <a:tc>
                  <a:txBody>
                    <a:bodyPr/>
                    <a:lstStyle/>
                    <a:p>
                      <a:pPr algn="ctr"/>
                      <a:r>
                        <a:rPr lang="es-CL" sz="3600" dirty="0"/>
                        <a:t>X</a:t>
                      </a:r>
                      <a:endParaRPr lang="es-CL" sz="3600" b="1" dirty="0">
                        <a:solidFill>
                          <a:srgbClr val="FF0000"/>
                        </a:solidFill>
                        <a:latin typeface="Arial" panose="020B0604020202020204" pitchFamily="34" charset="0"/>
                        <a:cs typeface="Arial" panose="020B0604020202020204" pitchFamily="34" charset="0"/>
                      </a:endParaRPr>
                    </a:p>
                  </a:txBody>
                  <a:tcPr marL="91429" marR="91429" marT="45731" marB="45731" anchor="ctr" anchorCtr="1"/>
                </a:tc>
                <a:tc>
                  <a:txBody>
                    <a:bodyPr/>
                    <a:lstStyle/>
                    <a:p>
                      <a:pPr algn="ctr"/>
                      <a:r>
                        <a:rPr lang="es-CL" sz="3600" dirty="0"/>
                        <a:t>Identidad</a:t>
                      </a:r>
                      <a:endParaRPr lang="es-CL" sz="3600" b="0" dirty="0">
                        <a:solidFill>
                          <a:schemeClr val="accent1">
                            <a:lumMod val="75000"/>
                          </a:schemeClr>
                        </a:solidFill>
                        <a:latin typeface="Arial" panose="020B0604020202020204" pitchFamily="34" charset="0"/>
                        <a:cs typeface="Arial" panose="020B0604020202020204" pitchFamily="34" charset="0"/>
                      </a:endParaRPr>
                    </a:p>
                  </a:txBody>
                  <a:tcPr marL="91429" marR="91429" marT="45731" marB="45731" anchor="ctr" anchorCtr="1"/>
                </a:tc>
                <a:tc>
                  <a:txBody>
                    <a:bodyPr/>
                    <a:lstStyle/>
                    <a:p>
                      <a:pPr algn="ctr"/>
                      <a:r>
                        <a:rPr lang="es-CL" sz="3600" dirty="0"/>
                        <a:t>Sostenibilidad</a:t>
                      </a:r>
                      <a:endParaRPr lang="es-CL" sz="3600" b="0" dirty="0">
                        <a:solidFill>
                          <a:schemeClr val="accent1">
                            <a:lumMod val="75000"/>
                          </a:schemeClr>
                        </a:solidFill>
                        <a:latin typeface="Arial" panose="020B0604020202020204" pitchFamily="34" charset="0"/>
                        <a:cs typeface="Arial" panose="020B0604020202020204" pitchFamily="34" charset="0"/>
                      </a:endParaRPr>
                    </a:p>
                  </a:txBody>
                  <a:tcPr marL="91429" marR="91429" marT="45731" marB="45731" anchor="ctr" anchorCtr="1"/>
                </a:tc>
                <a:tc>
                  <a:txBody>
                    <a:bodyPr/>
                    <a:lstStyle/>
                    <a:p>
                      <a:pPr algn="ctr"/>
                      <a:r>
                        <a:rPr lang="es-CL" sz="3600" dirty="0"/>
                        <a:t>Pobre universidad</a:t>
                      </a:r>
                      <a:endParaRPr lang="es-CL" sz="3600" b="1" dirty="0">
                        <a:solidFill>
                          <a:schemeClr val="tx2">
                            <a:lumMod val="50000"/>
                          </a:schemeClr>
                        </a:solidFill>
                        <a:latin typeface="Arial" panose="020B0604020202020204" pitchFamily="34" charset="0"/>
                        <a:cs typeface="Arial" panose="020B0604020202020204" pitchFamily="34" charset="0"/>
                      </a:endParaRPr>
                    </a:p>
                  </a:txBody>
                  <a:tcPr marL="91429" marR="91429" marT="45731" marB="45731" anchor="ctr" anchorCtr="1"/>
                </a:tc>
                <a:extLst>
                  <a:ext uri="{0D108BD9-81ED-4DB2-BD59-A6C34878D82A}">
                    <a16:rowId xmlns:a16="http://schemas.microsoft.com/office/drawing/2014/main" val="10002"/>
                  </a:ext>
                </a:extLst>
              </a:tr>
            </a:tbl>
          </a:graphicData>
        </a:graphic>
      </p:graphicFrame>
      <p:sp>
        <p:nvSpPr>
          <p:cNvPr id="12" name="Rectángulo 11">
            <a:extLst>
              <a:ext uri="{FF2B5EF4-FFF2-40B4-BE49-F238E27FC236}">
                <a16:creationId xmlns:a16="http://schemas.microsoft.com/office/drawing/2014/main" id="{082CAD5E-D9DB-464F-AC39-AEDA77C0EEC2}"/>
              </a:ext>
            </a:extLst>
          </p:cNvPr>
          <p:cNvSpPr/>
          <p:nvPr/>
        </p:nvSpPr>
        <p:spPr>
          <a:xfrm>
            <a:off x="4169135" y="10263559"/>
            <a:ext cx="4451860" cy="523220"/>
          </a:xfrm>
          <a:prstGeom prst="rect">
            <a:avLst/>
          </a:prstGeom>
        </p:spPr>
        <p:txBody>
          <a:bodyPr wrap="none">
            <a:spAutoFit/>
          </a:bodyPr>
          <a:lstStyle/>
          <a:p>
            <a:pPr algn="ctr">
              <a:buClr>
                <a:schemeClr val="accent2"/>
              </a:buClr>
              <a:defRPr/>
            </a:pPr>
            <a:r>
              <a:rPr lang="es-ES_tradnl" altLang="es-CL" sz="2800" kern="1200" dirty="0">
                <a:solidFill>
                  <a:schemeClr val="accent1"/>
                </a:solidFill>
                <a:latin typeface="+mj-lt"/>
                <a:cs typeface="Arial" panose="020B0604020202020204" pitchFamily="34" charset="0"/>
              </a:rPr>
              <a:t>Fuente: Marcelo Farfán </a:t>
            </a:r>
            <a:r>
              <a:rPr lang="es-ES_tradnl" altLang="es-CL" sz="2800" kern="1200" dirty="0" err="1">
                <a:solidFill>
                  <a:schemeClr val="accent1"/>
                </a:solidFill>
                <a:latin typeface="+mj-lt"/>
                <a:cs typeface="Arial" panose="020B0604020202020204" pitchFamily="34" charset="0"/>
              </a:rPr>
              <a:t>sdb</a:t>
            </a:r>
            <a:r>
              <a:rPr lang="es-ES_tradnl" altLang="es-CL" sz="900" b="1" dirty="0">
                <a:solidFill>
                  <a:schemeClr val="tx2">
                    <a:lumMod val="60000"/>
                    <a:lumOff val="40000"/>
                  </a:schemeClr>
                </a:solidFill>
              </a:rPr>
              <a:t>.</a:t>
            </a:r>
            <a:endParaRPr lang="es-ES_tradnl" altLang="es-CL" sz="900" b="1" dirty="0">
              <a:solidFill>
                <a:schemeClr val="tx2"/>
              </a:solidFill>
            </a:endParaRPr>
          </a:p>
        </p:txBody>
      </p:sp>
    </p:spTree>
    <p:extLst>
      <p:ext uri="{BB962C8B-B14F-4D97-AF65-F5344CB8AC3E}">
        <p14:creationId xmlns:p14="http://schemas.microsoft.com/office/powerpoint/2010/main" val="292181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32105"/>
            <a:ext cx="22716352" cy="12618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200" b="1" dirty="0">
                <a:solidFill>
                  <a:srgbClr val="333333"/>
                </a:solidFill>
                <a:latin typeface="Source Sans Pro Semibold"/>
                <a:ea typeface="Source Sans Pro Semibold"/>
                <a:cs typeface="Source Sans Pro Semibold"/>
                <a:sym typeface="Source Sans Pro Light"/>
              </a:rPr>
              <a:t>Desafío permanente</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32</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ctr" defTabSz="584185">
              <a:lnSpc>
                <a:spcPct val="80000"/>
              </a:lnSpc>
              <a:buClr>
                <a:schemeClr val="accent1">
                  <a:lumMod val="60000"/>
                  <a:lumOff val="40000"/>
                </a:schemeClr>
              </a:buClr>
              <a:defRPr sz="1800"/>
            </a:pPr>
            <a:r>
              <a:rPr lang="es-EC" sz="7200" dirty="0">
                <a:solidFill>
                  <a:schemeClr val="tx1"/>
                </a:solidFill>
              </a:rPr>
              <a:t>Construir una </a:t>
            </a:r>
            <a:r>
              <a:rPr lang="es-EC" sz="7200" b="1" u="sng" dirty="0">
                <a:solidFill>
                  <a:schemeClr val="accent1">
                    <a:lumMod val="60000"/>
                    <a:lumOff val="40000"/>
                  </a:schemeClr>
                </a:solidFill>
              </a:rPr>
              <a:t>buena</a:t>
            </a:r>
            <a:r>
              <a:rPr lang="es-EC" sz="7200" dirty="0">
                <a:solidFill>
                  <a:schemeClr val="tx1"/>
                </a:solidFill>
              </a:rPr>
              <a:t> universidad</a:t>
            </a:r>
          </a:p>
          <a:p>
            <a:pPr marL="0" indent="0" algn="ctr" defTabSz="584185">
              <a:lnSpc>
                <a:spcPct val="80000"/>
              </a:lnSpc>
              <a:buClr>
                <a:schemeClr val="accent1">
                  <a:lumMod val="60000"/>
                  <a:lumOff val="40000"/>
                </a:schemeClr>
              </a:buClr>
              <a:buNone/>
              <a:defRPr sz="1800"/>
            </a:pPr>
            <a:r>
              <a:rPr lang="es-EC" sz="7200" dirty="0">
                <a:solidFill>
                  <a:schemeClr val="tx1"/>
                </a:solidFill>
              </a:rPr>
              <a:t>para trabajar.</a:t>
            </a:r>
          </a:p>
          <a:p>
            <a:pPr marL="712770" indent="-712770" algn="just" defTabSz="584185">
              <a:lnSpc>
                <a:spcPct val="80000"/>
              </a:lnSpc>
              <a:buClr>
                <a:schemeClr val="accent1">
                  <a:lumMod val="60000"/>
                  <a:lumOff val="40000"/>
                </a:schemeClr>
              </a:buClr>
              <a:defRPr sz="1800"/>
            </a:pPr>
            <a:endParaRPr lang="es-EC" sz="7200" dirty="0">
              <a:solidFill>
                <a:schemeClr val="tx1"/>
              </a:solidFill>
            </a:endParaRPr>
          </a:p>
          <a:p>
            <a:pPr marL="712770" indent="-712770" algn="ctr" defTabSz="584185">
              <a:lnSpc>
                <a:spcPct val="80000"/>
              </a:lnSpc>
              <a:buClr>
                <a:schemeClr val="accent1">
                  <a:lumMod val="60000"/>
                  <a:lumOff val="40000"/>
                </a:schemeClr>
              </a:buClr>
              <a:defRPr sz="1800"/>
            </a:pPr>
            <a:r>
              <a:rPr lang="es-EC" sz="7200" dirty="0">
                <a:solidFill>
                  <a:schemeClr val="tx1"/>
                </a:solidFill>
              </a:rPr>
              <a:t>Una </a:t>
            </a:r>
            <a:r>
              <a:rPr lang="es-EC" sz="7200" b="1" u="sng" dirty="0">
                <a:solidFill>
                  <a:schemeClr val="accent1">
                    <a:lumMod val="60000"/>
                    <a:lumOff val="40000"/>
                  </a:schemeClr>
                </a:solidFill>
              </a:rPr>
              <a:t>excelente</a:t>
            </a:r>
            <a:r>
              <a:rPr lang="es-EC" sz="7200" dirty="0">
                <a:solidFill>
                  <a:schemeClr val="tx1"/>
                </a:solidFill>
              </a:rPr>
              <a:t> universidad</a:t>
            </a:r>
          </a:p>
          <a:p>
            <a:pPr marL="0" indent="0" algn="ctr" defTabSz="584185">
              <a:lnSpc>
                <a:spcPct val="80000"/>
              </a:lnSpc>
              <a:buClr>
                <a:schemeClr val="accent1">
                  <a:lumMod val="60000"/>
                  <a:lumOff val="40000"/>
                </a:schemeClr>
              </a:buClr>
              <a:buNone/>
              <a:defRPr sz="1800"/>
            </a:pPr>
            <a:r>
              <a:rPr lang="es-EC" sz="7200" dirty="0">
                <a:solidFill>
                  <a:schemeClr val="tx1"/>
                </a:solidFill>
              </a:rPr>
              <a:t>para estudiar.</a:t>
            </a:r>
          </a:p>
          <a:p>
            <a:pPr marL="712770" indent="-712770" algn="just" defTabSz="584185">
              <a:lnSpc>
                <a:spcPct val="80000"/>
              </a:lnSpc>
              <a:buClr>
                <a:schemeClr val="accent1">
                  <a:lumMod val="60000"/>
                  <a:lumOff val="40000"/>
                </a:schemeClr>
              </a:buClr>
              <a:defRPr sz="1800"/>
            </a:pPr>
            <a:endParaRPr lang="es-EC" sz="7200" dirty="0">
              <a:solidFill>
                <a:schemeClr val="tx1"/>
              </a:solidFill>
            </a:endParaRPr>
          </a:p>
          <a:p>
            <a:pPr marL="712770" indent="-712770" algn="ctr" defTabSz="584185">
              <a:lnSpc>
                <a:spcPct val="80000"/>
              </a:lnSpc>
              <a:buClr>
                <a:schemeClr val="accent1">
                  <a:lumMod val="60000"/>
                  <a:lumOff val="40000"/>
                </a:schemeClr>
              </a:buClr>
              <a:defRPr sz="1800"/>
            </a:pPr>
            <a:r>
              <a:rPr lang="es-EC" sz="7200" dirty="0">
                <a:solidFill>
                  <a:schemeClr val="tx1"/>
                </a:solidFill>
              </a:rPr>
              <a:t>Una </a:t>
            </a:r>
            <a:r>
              <a:rPr lang="es-EC" sz="7200" b="1" u="sng" dirty="0">
                <a:solidFill>
                  <a:schemeClr val="accent1">
                    <a:lumMod val="60000"/>
                    <a:lumOff val="40000"/>
                  </a:schemeClr>
                </a:solidFill>
              </a:rPr>
              <a:t>extraordinaria</a:t>
            </a:r>
            <a:r>
              <a:rPr lang="es-EC" sz="7200" dirty="0">
                <a:solidFill>
                  <a:schemeClr val="tx1"/>
                </a:solidFill>
              </a:rPr>
              <a:t> universidad</a:t>
            </a:r>
          </a:p>
          <a:p>
            <a:pPr marL="0" indent="0" algn="ctr" defTabSz="584185">
              <a:lnSpc>
                <a:spcPct val="80000"/>
              </a:lnSpc>
              <a:buClr>
                <a:schemeClr val="accent1">
                  <a:lumMod val="60000"/>
                  <a:lumOff val="40000"/>
                </a:schemeClr>
              </a:buClr>
              <a:buNone/>
              <a:defRPr sz="1800"/>
            </a:pPr>
            <a:r>
              <a:rPr lang="es-EC" sz="7200" dirty="0">
                <a:solidFill>
                  <a:schemeClr val="tx1"/>
                </a:solidFill>
              </a:rPr>
              <a:t>para servir al país.</a:t>
            </a: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
        <p:nvSpPr>
          <p:cNvPr id="10" name="Rectángulo 9">
            <a:extLst>
              <a:ext uri="{FF2B5EF4-FFF2-40B4-BE49-F238E27FC236}">
                <a16:creationId xmlns:a16="http://schemas.microsoft.com/office/drawing/2014/main" id="{F485B95C-9971-470F-940C-9B32C224105F}"/>
              </a:ext>
            </a:extLst>
          </p:cNvPr>
          <p:cNvSpPr/>
          <p:nvPr/>
        </p:nvSpPr>
        <p:spPr>
          <a:xfrm>
            <a:off x="9914294" y="12128096"/>
            <a:ext cx="4451860" cy="523220"/>
          </a:xfrm>
          <a:prstGeom prst="rect">
            <a:avLst/>
          </a:prstGeom>
        </p:spPr>
        <p:txBody>
          <a:bodyPr wrap="none">
            <a:spAutoFit/>
          </a:bodyPr>
          <a:lstStyle/>
          <a:p>
            <a:pPr algn="ctr">
              <a:buClr>
                <a:schemeClr val="accent2"/>
              </a:buClr>
              <a:defRPr/>
            </a:pPr>
            <a:r>
              <a:rPr lang="es-ES_tradnl" altLang="es-CL" sz="2800" kern="1200" dirty="0">
                <a:solidFill>
                  <a:schemeClr val="accent1"/>
                </a:solidFill>
                <a:latin typeface="+mj-lt"/>
                <a:cs typeface="Arial" panose="020B0604020202020204" pitchFamily="34" charset="0"/>
              </a:rPr>
              <a:t>Fuente: Marcelo Farfán </a:t>
            </a:r>
            <a:r>
              <a:rPr lang="es-ES_tradnl" altLang="es-CL" sz="2800" kern="1200" dirty="0" err="1">
                <a:solidFill>
                  <a:schemeClr val="accent1"/>
                </a:solidFill>
                <a:latin typeface="+mj-lt"/>
                <a:cs typeface="Arial" panose="020B0604020202020204" pitchFamily="34" charset="0"/>
              </a:rPr>
              <a:t>sdb</a:t>
            </a:r>
            <a:r>
              <a:rPr lang="es-ES_tradnl" altLang="es-CL" sz="900" b="1" dirty="0">
                <a:solidFill>
                  <a:schemeClr val="tx2">
                    <a:lumMod val="60000"/>
                    <a:lumOff val="40000"/>
                  </a:schemeClr>
                </a:solidFill>
              </a:rPr>
              <a:t>.</a:t>
            </a:r>
            <a:endParaRPr lang="es-ES_tradnl" altLang="es-CL" sz="900" b="1" dirty="0">
              <a:solidFill>
                <a:schemeClr val="tx2"/>
              </a:solidFill>
            </a:endParaRPr>
          </a:p>
        </p:txBody>
      </p:sp>
    </p:spTree>
    <p:extLst>
      <p:ext uri="{BB962C8B-B14F-4D97-AF65-F5344CB8AC3E}">
        <p14:creationId xmlns:p14="http://schemas.microsoft.com/office/powerpoint/2010/main" val="817086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0" end="0"/>
                                            </p:txEl>
                                          </p:spTgt>
                                        </p:tgtEl>
                                        <p:attrNameLst>
                                          <p:attrName>style.visibility</p:attrName>
                                        </p:attrNameLst>
                                      </p:cBhvr>
                                      <p:to>
                                        <p:strVal val="visible"/>
                                      </p:to>
                                    </p:set>
                                    <p:animEffect transition="in" filter="fade">
                                      <p:cBhvr>
                                        <p:cTn id="7" dur="500"/>
                                        <p:tgtEl>
                                          <p:spTgt spid="45">
                                            <p:txEl>
                                              <p:pRg st="0" end="0"/>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45">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5">
                                            <p:txEl>
                                              <p:pRg st="3" end="3"/>
                                            </p:txEl>
                                          </p:spTgt>
                                        </p:tgtEl>
                                        <p:attrNameLst>
                                          <p:attrName>style.visibility</p:attrName>
                                        </p:attrNameLst>
                                      </p:cBhvr>
                                      <p:to>
                                        <p:strVal val="visible"/>
                                      </p:to>
                                    </p:set>
                                    <p:animEffect transition="in" filter="fade">
                                      <p:cBhvr>
                                        <p:cTn id="14" dur="500"/>
                                        <p:tgtEl>
                                          <p:spTgt spid="45">
                                            <p:txEl>
                                              <p:pRg st="3" end="3"/>
                                            </p:txEl>
                                          </p:spTgt>
                                        </p:tgtEl>
                                      </p:cBhvr>
                                    </p:animEffect>
                                  </p:childTnLst>
                                </p:cTn>
                              </p:par>
                              <p:par>
                                <p:cTn id="15" presetID="1" presetClass="entr" presetSubtype="0" fill="hold" nodeType="withEffect">
                                  <p:stCondLst>
                                    <p:cond delay="0"/>
                                  </p:stCondLst>
                                  <p:childTnLst>
                                    <p:set>
                                      <p:cBhvr>
                                        <p:cTn id="16" dur="1" fill="hold">
                                          <p:stCondLst>
                                            <p:cond delay="0"/>
                                          </p:stCondLst>
                                        </p:cTn>
                                        <p:tgtEl>
                                          <p:spTgt spid="4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5">
                                            <p:txEl>
                                              <p:pRg st="6" end="6"/>
                                            </p:txEl>
                                          </p:spTgt>
                                        </p:tgtEl>
                                        <p:attrNameLst>
                                          <p:attrName>style.visibility</p:attrName>
                                        </p:attrNameLst>
                                      </p:cBhvr>
                                      <p:to>
                                        <p:strVal val="visible"/>
                                      </p:to>
                                    </p:set>
                                    <p:animEffect transition="in" filter="fade">
                                      <p:cBhvr>
                                        <p:cTn id="21" dur="500"/>
                                        <p:tgtEl>
                                          <p:spTgt spid="45">
                                            <p:txEl>
                                              <p:pRg st="6" end="6"/>
                                            </p:txEl>
                                          </p:spTgt>
                                        </p:tgtEl>
                                      </p:cBhvr>
                                    </p:animEffect>
                                  </p:childTnLst>
                                </p:cTn>
                              </p:par>
                              <p:par>
                                <p:cTn id="22" presetID="1" presetClass="entr" presetSubtype="0" fill="hold" nodeType="withEffect">
                                  <p:stCondLst>
                                    <p:cond delay="0"/>
                                  </p:stCondLst>
                                  <p:childTnLst>
                                    <p:set>
                                      <p:cBhvr>
                                        <p:cTn id="23" dur="1" fill="hold">
                                          <p:stCondLst>
                                            <p:cond delay="0"/>
                                          </p:stCondLst>
                                        </p:cTn>
                                        <p:tgtEl>
                                          <p:spTgt spid="45">
                                            <p:txEl>
                                              <p:pRg st="7" end="7"/>
                                            </p:txEl>
                                          </p:spTgt>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32105"/>
            <a:ext cx="22716352" cy="12618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33</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2" y="0"/>
            <a:ext cx="24384001" cy="1371600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defTabSz="584185">
              <a:lnSpc>
                <a:spcPct val="80000"/>
              </a:lnSpc>
              <a:buClr>
                <a:schemeClr val="accent1">
                  <a:lumMod val="60000"/>
                  <a:lumOff val="40000"/>
                </a:schemeClr>
              </a:buClr>
              <a:buNone/>
              <a:defRPr sz="1800"/>
            </a:pPr>
            <a:r>
              <a:rPr lang="es-EC" sz="8000" b="1" dirty="0">
                <a:solidFill>
                  <a:schemeClr val="tx1"/>
                </a:solidFill>
              </a:rPr>
              <a:t>Muchas gracias</a:t>
            </a:r>
          </a:p>
          <a:p>
            <a:pPr marL="0" indent="0" algn="ctr" defTabSz="584185">
              <a:lnSpc>
                <a:spcPct val="80000"/>
              </a:lnSpc>
              <a:buClr>
                <a:schemeClr val="accent1">
                  <a:lumMod val="60000"/>
                  <a:lumOff val="40000"/>
                </a:schemeClr>
              </a:buClr>
              <a:buNone/>
              <a:defRPr sz="1800"/>
            </a:pPr>
            <a:r>
              <a:rPr lang="es-EC" sz="8000" b="1" dirty="0">
                <a:solidFill>
                  <a:schemeClr val="tx1"/>
                </a:solidFill>
              </a:rPr>
              <a:t>lobar@ups.edu.ec</a:t>
            </a: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232129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32105"/>
            <a:ext cx="22716352" cy="12618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200" b="1" dirty="0">
                <a:solidFill>
                  <a:srgbClr val="333333"/>
                </a:solidFill>
                <a:latin typeface="Source Sans Pro Light"/>
                <a:ea typeface="Source Sans Pro Light"/>
                <a:cs typeface="Source Sans Pro Light"/>
                <a:sym typeface="Source Sans Pro Light"/>
              </a:rPr>
              <a:t>Corrupción</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922358" y="13025053"/>
            <a:ext cx="12824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4</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just" defTabSz="584185">
              <a:lnSpc>
                <a:spcPct val="80000"/>
              </a:lnSpc>
              <a:buClr>
                <a:schemeClr val="accent1">
                  <a:lumMod val="60000"/>
                  <a:lumOff val="40000"/>
                </a:schemeClr>
              </a:buClr>
              <a:defRPr sz="1800"/>
            </a:pPr>
            <a:r>
              <a:rPr lang="es-EC" sz="5400" dirty="0">
                <a:solidFill>
                  <a:schemeClr val="tx1"/>
                </a:solidFill>
              </a:rPr>
              <a:t>Ex presidente paraguayo Wasmosy,  "nos hemos acostumbrado a las soluciones fáciles y admiramos a los ventajistas, es decir, a los "vivos", a aquellos que sacan provecho de cualquier situación favorable, por más inmoral que fuera. Los admiramos en lugar de repudiarlos. Nuestra cultura aplaude al "pícaro", al que tilda de inteligente y hasta sabio, en detrimento de aquellos que viven de sus méritos y su esfuerzo personal. </a:t>
            </a: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1733646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32105"/>
            <a:ext cx="22716352" cy="12618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200" b="1" dirty="0">
                <a:solidFill>
                  <a:srgbClr val="333333"/>
                </a:solidFill>
                <a:latin typeface="Source Sans Pro Light"/>
                <a:ea typeface="Source Sans Pro Light"/>
                <a:cs typeface="Source Sans Pro Light"/>
                <a:sym typeface="Source Sans Pro Light"/>
              </a:rPr>
              <a:t>Corrupción</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922358" y="13025053"/>
            <a:ext cx="12824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5</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just" defTabSz="584185">
              <a:lnSpc>
                <a:spcPct val="80000"/>
              </a:lnSpc>
              <a:buClr>
                <a:schemeClr val="accent1">
                  <a:lumMod val="60000"/>
                  <a:lumOff val="40000"/>
                </a:schemeClr>
              </a:buClr>
              <a:defRPr sz="1800"/>
            </a:pPr>
            <a:r>
              <a:rPr lang="es-EC" sz="5400" dirty="0">
                <a:solidFill>
                  <a:schemeClr val="tx1"/>
                </a:solidFill>
              </a:rPr>
              <a:t>En Argentina, por ejemplo, dice la periodista Josefina Vásquez Motta, el presidente Carlos Menem criticó, en junio de 1993, a la prensa y planteó que no debía ocuparse más del tema de la corrupción, pues siempre hubo, hay y habrá corrupción. (Zavala 1997).</a:t>
            </a:r>
          </a:p>
          <a:p>
            <a:pPr marL="712770" indent="-712770" algn="just" defTabSz="584185">
              <a:lnSpc>
                <a:spcPct val="80000"/>
              </a:lnSpc>
              <a:defRPr sz="1800"/>
            </a:pPr>
            <a:endParaRPr lang="es-EC" sz="5400" dirty="0">
              <a:solidFill>
                <a:schemeClr val="tx1"/>
              </a:solidFill>
            </a:endParaRPr>
          </a:p>
          <a:p>
            <a:pPr marL="712770" indent="-712770" algn="just" defTabSz="584185">
              <a:lnSpc>
                <a:spcPct val="80000"/>
              </a:lnSpc>
              <a:buClr>
                <a:schemeClr val="accent1">
                  <a:lumMod val="60000"/>
                  <a:lumOff val="40000"/>
                </a:schemeClr>
              </a:buClr>
              <a:defRPr sz="1800"/>
            </a:pPr>
            <a:r>
              <a:rPr lang="es-EC" sz="5400" dirty="0">
                <a:solidFill>
                  <a:schemeClr val="tx1"/>
                </a:solidFill>
              </a:rPr>
              <a:t>Siempre existió corrupción, solo que en el pasado se mantuvo oculta, se rumoreaba y no se podía probar. En el siglo XXI globalizado ya no puede ocultarse (Cárcamo 2017).</a:t>
            </a: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0" indent="0">
              <a:buNone/>
            </a:pPr>
            <a:r>
              <a:rPr lang="es-EC" sz="2800" dirty="0">
                <a:solidFill>
                  <a:schemeClr val="accent1"/>
                </a:solidFill>
                <a:latin typeface="+mj-lt"/>
                <a:cs typeface="Arial" panose="020B0604020202020204" pitchFamily="34" charset="0"/>
              </a:rPr>
              <a:t>https://offshoreleaks.icij.org/search?utf8=%E2%9C%93&amp;q=&amp;c=ECU&amp;j=&amp;e=&amp;commit=Search</a:t>
            </a:r>
          </a:p>
          <a:p>
            <a:pPr marL="0" indent="0">
              <a:buNone/>
            </a:pPr>
            <a:r>
              <a:rPr lang="es-EC" sz="2800" dirty="0">
                <a:solidFill>
                  <a:schemeClr val="accent1"/>
                </a:solidFill>
                <a:latin typeface="+mj-lt"/>
                <a:cs typeface="Arial" panose="020B0604020202020204" pitchFamily="34" charset="0"/>
              </a:rPr>
              <a:t>https://firmenbuchauszug.at/Firmenbuchnummer/</a:t>
            </a: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2442337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xEl>
                                              <p:pRg st="2" end="2"/>
                                            </p:txEl>
                                          </p:spTgt>
                                        </p:tgtEl>
                                        <p:attrNameLst>
                                          <p:attrName>style.visibility</p:attrName>
                                        </p:attrNameLst>
                                      </p:cBhvr>
                                      <p:to>
                                        <p:strVal val="visible"/>
                                      </p:to>
                                    </p:set>
                                    <p:animEffect transition="in" filter="fade">
                                      <p:cBhvr>
                                        <p:cTn id="7" dur="500"/>
                                        <p:tgtEl>
                                          <p:spTgt spid="4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5">
                                            <p:txEl>
                                              <p:pRg st="5" end="5"/>
                                            </p:txEl>
                                          </p:spTgt>
                                        </p:tgtEl>
                                        <p:attrNameLst>
                                          <p:attrName>style.visibility</p:attrName>
                                        </p:attrNameLst>
                                      </p:cBhvr>
                                      <p:to>
                                        <p:strVal val="visible"/>
                                      </p:to>
                                    </p:set>
                                    <p:animEffect transition="in" filter="fade">
                                      <p:cBhvr>
                                        <p:cTn id="10" dur="500"/>
                                        <p:tgtEl>
                                          <p:spTgt spid="45">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5">
                                            <p:txEl>
                                              <p:pRg st="6" end="6"/>
                                            </p:txEl>
                                          </p:spTgt>
                                        </p:tgtEl>
                                        <p:attrNameLst>
                                          <p:attrName>style.visibility</p:attrName>
                                        </p:attrNameLst>
                                      </p:cBhvr>
                                      <p:to>
                                        <p:strVal val="visible"/>
                                      </p:to>
                                    </p:set>
                                    <p:animEffect transition="in" filter="fade">
                                      <p:cBhvr>
                                        <p:cTn id="13" dur="500"/>
                                        <p:tgtEl>
                                          <p:spTgt spid="4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32105"/>
            <a:ext cx="22716352" cy="12618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200" b="1" dirty="0">
                <a:solidFill>
                  <a:srgbClr val="333333"/>
                </a:solidFill>
                <a:latin typeface="Source Sans Pro Light"/>
                <a:ea typeface="Source Sans Pro Light"/>
                <a:cs typeface="Source Sans Pro Light"/>
                <a:sym typeface="Source Sans Pro Light"/>
              </a:rPr>
              <a:t>Desarrollo Económico</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922358" y="13025053"/>
            <a:ext cx="12824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6</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just" defTabSz="584185">
              <a:lnSpc>
                <a:spcPct val="80000"/>
              </a:lnSpc>
              <a:buClr>
                <a:schemeClr val="accent1">
                  <a:lumMod val="60000"/>
                  <a:lumOff val="40000"/>
                </a:schemeClr>
              </a:buClr>
              <a:defRPr sz="1800"/>
            </a:pPr>
            <a:r>
              <a:rPr lang="es-EC" sz="5400" dirty="0">
                <a:solidFill>
                  <a:schemeClr val="tx1"/>
                </a:solidFill>
              </a:rPr>
              <a:t>Que la corrupción afecta negativamente al desarrollo económico se ha convertido en un lugar común en las discusiones académicas y públicas. Sin embargo no se ha avanzado tanto en la identificación de las razones precisas de este impacto (</a:t>
            </a:r>
            <a:r>
              <a:rPr lang="es-EC" sz="5400" dirty="0" err="1">
                <a:solidFill>
                  <a:schemeClr val="tx1"/>
                </a:solidFill>
              </a:rPr>
              <a:t>Lambsdorff</a:t>
            </a:r>
            <a:r>
              <a:rPr lang="es-EC" sz="5400" dirty="0">
                <a:solidFill>
                  <a:schemeClr val="tx1"/>
                </a:solidFill>
              </a:rPr>
              <a:t> 2003). Dos recientes trabajos analizan esas razones, al sugerir que la corrupción puede o bien detener las inversiones o que resulten menos productivas:</a:t>
            </a: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914377" indent="-914377" algn="just" defTabSz="584185">
              <a:lnSpc>
                <a:spcPct val="80000"/>
              </a:lnSpc>
              <a:buClr>
                <a:schemeClr val="accent1">
                  <a:lumMod val="60000"/>
                  <a:lumOff val="40000"/>
                </a:schemeClr>
              </a:buClr>
              <a:buFont typeface="+mj-lt"/>
              <a:buAutoNum type="arabicPeriod"/>
              <a:defRPr sz="1800"/>
            </a:pPr>
            <a:r>
              <a:rPr lang="es-EC" sz="5400" dirty="0" err="1">
                <a:solidFill>
                  <a:schemeClr val="tx1"/>
                </a:solidFill>
              </a:rPr>
              <a:t>How</a:t>
            </a:r>
            <a:r>
              <a:rPr lang="es-EC" sz="5400" dirty="0">
                <a:solidFill>
                  <a:schemeClr val="tx1"/>
                </a:solidFill>
              </a:rPr>
              <a:t> </a:t>
            </a:r>
            <a:r>
              <a:rPr lang="es-EC" sz="5400" dirty="0" err="1">
                <a:solidFill>
                  <a:schemeClr val="tx1"/>
                </a:solidFill>
              </a:rPr>
              <a:t>corruption</a:t>
            </a:r>
            <a:r>
              <a:rPr lang="es-EC" sz="5400" dirty="0">
                <a:solidFill>
                  <a:schemeClr val="tx1"/>
                </a:solidFill>
              </a:rPr>
              <a:t> </a:t>
            </a:r>
            <a:r>
              <a:rPr lang="es-EC" sz="5400" dirty="0" err="1">
                <a:solidFill>
                  <a:schemeClr val="tx1"/>
                </a:solidFill>
              </a:rPr>
              <a:t>affects</a:t>
            </a:r>
            <a:r>
              <a:rPr lang="es-EC" sz="5400" dirty="0">
                <a:solidFill>
                  <a:schemeClr val="tx1"/>
                </a:solidFill>
              </a:rPr>
              <a:t> </a:t>
            </a:r>
            <a:r>
              <a:rPr lang="es-EC" sz="5400" dirty="0" err="1">
                <a:solidFill>
                  <a:schemeClr val="tx1"/>
                </a:solidFill>
              </a:rPr>
              <a:t>persistent</a:t>
            </a:r>
            <a:r>
              <a:rPr lang="es-EC" sz="5400" dirty="0">
                <a:solidFill>
                  <a:schemeClr val="tx1"/>
                </a:solidFill>
              </a:rPr>
              <a:t> capital </a:t>
            </a:r>
            <a:r>
              <a:rPr lang="es-EC" sz="5400" dirty="0" err="1">
                <a:solidFill>
                  <a:schemeClr val="tx1"/>
                </a:solidFill>
              </a:rPr>
              <a:t>flows</a:t>
            </a:r>
            <a:endParaRPr lang="es-EC" sz="5400" dirty="0">
              <a:solidFill>
                <a:schemeClr val="tx1"/>
              </a:solidFill>
            </a:endParaRPr>
          </a:p>
          <a:p>
            <a:pPr marL="914377" indent="-914377" algn="just" defTabSz="584185">
              <a:lnSpc>
                <a:spcPct val="80000"/>
              </a:lnSpc>
              <a:buClr>
                <a:schemeClr val="accent1">
                  <a:lumMod val="60000"/>
                  <a:lumOff val="40000"/>
                </a:schemeClr>
              </a:buClr>
              <a:buFont typeface="+mj-lt"/>
              <a:buAutoNum type="arabicPeriod"/>
              <a:defRPr sz="1800"/>
            </a:pPr>
            <a:endParaRPr lang="es-EC" sz="5400" dirty="0">
              <a:solidFill>
                <a:schemeClr val="tx1"/>
              </a:solidFill>
            </a:endParaRPr>
          </a:p>
          <a:p>
            <a:pPr marL="914377" indent="-914377" algn="just" defTabSz="584185">
              <a:lnSpc>
                <a:spcPct val="80000"/>
              </a:lnSpc>
              <a:buClr>
                <a:schemeClr val="accent1">
                  <a:lumMod val="60000"/>
                  <a:lumOff val="40000"/>
                </a:schemeClr>
              </a:buClr>
              <a:buFont typeface="+mj-lt"/>
              <a:buAutoNum type="arabicPeriod"/>
              <a:defRPr sz="1800"/>
            </a:pPr>
            <a:r>
              <a:rPr lang="es-EC" sz="5400" dirty="0" err="1">
                <a:solidFill>
                  <a:schemeClr val="tx1"/>
                </a:solidFill>
              </a:rPr>
              <a:t>How</a:t>
            </a:r>
            <a:r>
              <a:rPr lang="es-EC" sz="5400" dirty="0">
                <a:solidFill>
                  <a:schemeClr val="tx1"/>
                </a:solidFill>
              </a:rPr>
              <a:t> </a:t>
            </a:r>
            <a:r>
              <a:rPr lang="es-EC" sz="5400" dirty="0" err="1">
                <a:solidFill>
                  <a:schemeClr val="tx1"/>
                </a:solidFill>
              </a:rPr>
              <a:t>corruption</a:t>
            </a:r>
            <a:r>
              <a:rPr lang="es-EC" sz="5400" dirty="0">
                <a:solidFill>
                  <a:schemeClr val="tx1"/>
                </a:solidFill>
              </a:rPr>
              <a:t> </a:t>
            </a:r>
            <a:r>
              <a:rPr lang="es-EC" sz="5400" dirty="0" err="1">
                <a:solidFill>
                  <a:schemeClr val="tx1"/>
                </a:solidFill>
              </a:rPr>
              <a:t>affects</a:t>
            </a:r>
            <a:r>
              <a:rPr lang="es-EC" sz="5400" dirty="0">
                <a:solidFill>
                  <a:schemeClr val="tx1"/>
                </a:solidFill>
              </a:rPr>
              <a:t> </a:t>
            </a:r>
            <a:r>
              <a:rPr lang="es-EC" sz="5400" dirty="0" err="1">
                <a:solidFill>
                  <a:schemeClr val="tx1"/>
                </a:solidFill>
              </a:rPr>
              <a:t>productivity</a:t>
            </a:r>
            <a:endParaRPr lang="es-EC" sz="5400" dirty="0">
              <a:solidFill>
                <a:schemeClr val="tx1"/>
              </a:solidFill>
            </a:endParaRP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367022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32105"/>
            <a:ext cx="22716352" cy="12618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200" b="1" dirty="0">
                <a:solidFill>
                  <a:srgbClr val="333333"/>
                </a:solidFill>
                <a:latin typeface="Source Sans Pro Semibold"/>
                <a:ea typeface="Source Sans Pro Semibold"/>
                <a:cs typeface="Source Sans Pro Semibold"/>
                <a:sym typeface="Source Sans Pro Light"/>
              </a:rPr>
              <a:t>Índice de percepción de corrupción</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922358" y="13025053"/>
            <a:ext cx="12824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7</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just" defTabSz="584185">
              <a:lnSpc>
                <a:spcPct val="80000"/>
              </a:lnSpc>
              <a:buClr>
                <a:schemeClr val="accent1">
                  <a:lumMod val="60000"/>
                  <a:lumOff val="40000"/>
                </a:schemeClr>
              </a:buClr>
              <a:defRPr sz="1800"/>
            </a:pPr>
            <a:r>
              <a:rPr lang="es-EC" sz="9600" dirty="0">
                <a:solidFill>
                  <a:schemeClr val="tx1"/>
                </a:solidFill>
              </a:rPr>
              <a:t>Transparencia Internacional</a:t>
            </a:r>
          </a:p>
          <a:p>
            <a:pPr marL="712770" indent="-712770" algn="just" defTabSz="584185">
              <a:lnSpc>
                <a:spcPct val="80000"/>
              </a:lnSpc>
              <a:buClr>
                <a:schemeClr val="accent1">
                  <a:lumMod val="60000"/>
                  <a:lumOff val="40000"/>
                </a:schemeClr>
              </a:buClr>
              <a:defRPr sz="1800"/>
            </a:pPr>
            <a:endParaRPr lang="es-EC" sz="9600" dirty="0">
              <a:solidFill>
                <a:schemeClr val="tx1"/>
              </a:solidFill>
            </a:endParaRPr>
          </a:p>
          <a:p>
            <a:pPr marL="712770" indent="-712770" algn="just" defTabSz="584185">
              <a:lnSpc>
                <a:spcPct val="80000"/>
              </a:lnSpc>
              <a:buClr>
                <a:schemeClr val="accent1">
                  <a:lumMod val="60000"/>
                  <a:lumOff val="40000"/>
                </a:schemeClr>
              </a:buClr>
              <a:defRPr sz="1800"/>
            </a:pPr>
            <a:r>
              <a:rPr lang="es-EC" sz="9600" dirty="0" err="1">
                <a:solidFill>
                  <a:schemeClr val="tx1"/>
                </a:solidFill>
              </a:rPr>
              <a:t>Verisk</a:t>
            </a:r>
            <a:r>
              <a:rPr lang="es-EC" sz="9600" dirty="0">
                <a:solidFill>
                  <a:schemeClr val="tx1"/>
                </a:solidFill>
              </a:rPr>
              <a:t> </a:t>
            </a:r>
            <a:r>
              <a:rPr lang="es-EC" sz="9600" dirty="0" err="1">
                <a:solidFill>
                  <a:schemeClr val="tx1"/>
                </a:solidFill>
              </a:rPr>
              <a:t>Maplecroft</a:t>
            </a:r>
            <a:endParaRPr lang="es-EC" sz="9600" dirty="0">
              <a:solidFill>
                <a:schemeClr val="tx1"/>
              </a:solidFill>
            </a:endParaRPr>
          </a:p>
          <a:p>
            <a:pPr marL="712770" indent="-712770" algn="just" defTabSz="584185">
              <a:lnSpc>
                <a:spcPct val="80000"/>
              </a:lnSpc>
              <a:buClr>
                <a:schemeClr val="accent1">
                  <a:lumMod val="60000"/>
                  <a:lumOff val="40000"/>
                </a:schemeClr>
              </a:buClr>
              <a:defRPr sz="1800"/>
            </a:pPr>
            <a:endParaRPr lang="es-EC" sz="9600" dirty="0">
              <a:solidFill>
                <a:schemeClr val="tx1"/>
              </a:solidFill>
            </a:endParaRPr>
          </a:p>
          <a:p>
            <a:pPr marL="712770" indent="-712770" algn="just" defTabSz="584185">
              <a:lnSpc>
                <a:spcPct val="80000"/>
              </a:lnSpc>
              <a:buClr>
                <a:schemeClr val="accent1">
                  <a:lumMod val="60000"/>
                  <a:lumOff val="40000"/>
                </a:schemeClr>
              </a:buClr>
              <a:defRPr sz="1800"/>
            </a:pPr>
            <a:r>
              <a:rPr lang="es-EC" sz="9600" dirty="0" smtClean="0">
                <a:solidFill>
                  <a:schemeClr val="tx1"/>
                </a:solidFill>
              </a:rPr>
              <a:t>Encuesta </a:t>
            </a:r>
            <a:r>
              <a:rPr lang="es-EC" sz="9600" dirty="0">
                <a:solidFill>
                  <a:schemeClr val="tx1"/>
                </a:solidFill>
              </a:rPr>
              <a:t>Business Pulse</a:t>
            </a:r>
          </a:p>
          <a:p>
            <a:pPr marL="712770" indent="-712770" algn="just" defTabSz="584185">
              <a:lnSpc>
                <a:spcPct val="80000"/>
              </a:lnSpc>
              <a:buClr>
                <a:schemeClr val="accent1">
                  <a:lumMod val="60000"/>
                  <a:lumOff val="40000"/>
                </a:schemeClr>
              </a:buClr>
              <a:defRPr sz="1800"/>
            </a:pPr>
            <a:endParaRPr lang="es-EC" sz="9600" dirty="0">
              <a:solidFill>
                <a:schemeClr val="tx1"/>
              </a:solidFill>
            </a:endParaRPr>
          </a:p>
          <a:p>
            <a:pPr marL="0" indent="0" defTabSz="457189">
              <a:buClr>
                <a:srgbClr val="A53010"/>
              </a:buClr>
              <a:buNone/>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3072456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532105"/>
            <a:ext cx="22716352" cy="126188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200" b="1" dirty="0">
                <a:solidFill>
                  <a:srgbClr val="333333"/>
                </a:solidFill>
                <a:latin typeface="Source Sans Pro Semibold"/>
                <a:ea typeface="Source Sans Pro Semibold"/>
                <a:cs typeface="Source Sans Pro Semibold"/>
                <a:sym typeface="Source Sans Pro Light"/>
              </a:rPr>
              <a:t>Transparencia Internacional</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922358" y="13025053"/>
            <a:ext cx="12824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8</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712770" indent="-712770" algn="just" defTabSz="584185">
              <a:lnSpc>
                <a:spcPct val="80000"/>
              </a:lnSpc>
              <a:buClr>
                <a:schemeClr val="accent1">
                  <a:lumMod val="60000"/>
                  <a:lumOff val="40000"/>
                </a:schemeClr>
              </a:buClr>
              <a:defRPr sz="1800"/>
            </a:pPr>
            <a:r>
              <a:rPr lang="es-EC" sz="5400" dirty="0">
                <a:solidFill>
                  <a:schemeClr val="tx1"/>
                </a:solidFill>
              </a:rPr>
              <a:t>Se creó en 1995. </a:t>
            </a: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712770" indent="-712770" algn="just" defTabSz="584185">
              <a:lnSpc>
                <a:spcPct val="80000"/>
              </a:lnSpc>
              <a:buClr>
                <a:schemeClr val="accent1">
                  <a:lumMod val="60000"/>
                  <a:lumOff val="40000"/>
                </a:schemeClr>
              </a:buClr>
              <a:defRPr sz="1800"/>
            </a:pPr>
            <a:r>
              <a:rPr lang="es-EC" sz="5400" dirty="0">
                <a:solidFill>
                  <a:schemeClr val="tx1"/>
                </a:solidFill>
              </a:rPr>
              <a:t>Objetivo: Medir la percepción de la corrupción en el Sector Público de diversos países.</a:t>
            </a:r>
          </a:p>
          <a:p>
            <a:pPr marL="712770" indent="-712770" algn="just" defTabSz="584185">
              <a:lnSpc>
                <a:spcPct val="80000"/>
              </a:lnSpc>
              <a:buClr>
                <a:schemeClr val="accent1">
                  <a:lumMod val="60000"/>
                  <a:lumOff val="40000"/>
                </a:schemeClr>
              </a:buClr>
              <a:defRPr sz="1800"/>
            </a:pPr>
            <a:endParaRPr lang="es-EC" sz="5400" dirty="0">
              <a:solidFill>
                <a:schemeClr val="tx1"/>
              </a:solidFill>
            </a:endParaRPr>
          </a:p>
          <a:p>
            <a:pPr marL="712770" indent="-712770" algn="just" defTabSz="584185">
              <a:lnSpc>
                <a:spcPct val="80000"/>
              </a:lnSpc>
              <a:buClr>
                <a:schemeClr val="accent1">
                  <a:lumMod val="60000"/>
                  <a:lumOff val="40000"/>
                </a:schemeClr>
              </a:buClr>
              <a:defRPr sz="1800"/>
            </a:pPr>
            <a:r>
              <a:rPr lang="es-EC" sz="5400" dirty="0">
                <a:solidFill>
                  <a:schemeClr val="tx1"/>
                </a:solidFill>
              </a:rPr>
              <a:t>Metodología: </a:t>
            </a:r>
          </a:p>
          <a:p>
            <a:pPr marL="0" indent="0" algn="just" defTabSz="584185">
              <a:lnSpc>
                <a:spcPct val="80000"/>
              </a:lnSpc>
              <a:buClr>
                <a:schemeClr val="accent1">
                  <a:lumMod val="60000"/>
                  <a:lumOff val="40000"/>
                </a:schemeClr>
              </a:buClr>
              <a:buNone/>
              <a:defRPr sz="1800"/>
            </a:pPr>
            <a:r>
              <a:rPr lang="es-EC" sz="5400" dirty="0">
                <a:solidFill>
                  <a:schemeClr val="tx1"/>
                </a:solidFill>
              </a:rPr>
              <a:t>   - Seleccionar fuentes de datos</a:t>
            </a:r>
          </a:p>
          <a:p>
            <a:pPr marL="0" indent="0" algn="just" defTabSz="584185">
              <a:lnSpc>
                <a:spcPct val="80000"/>
              </a:lnSpc>
              <a:buClr>
                <a:schemeClr val="accent1">
                  <a:lumMod val="60000"/>
                  <a:lumOff val="40000"/>
                </a:schemeClr>
              </a:buClr>
              <a:buNone/>
              <a:defRPr sz="1800"/>
            </a:pPr>
            <a:r>
              <a:rPr lang="es-EC" sz="5400" dirty="0">
                <a:solidFill>
                  <a:schemeClr val="tx1"/>
                </a:solidFill>
              </a:rPr>
              <a:t>   - Ajustar la escala de las fuentes de datos</a:t>
            </a:r>
          </a:p>
          <a:p>
            <a:pPr marL="0" indent="0" algn="just" defTabSz="584185">
              <a:lnSpc>
                <a:spcPct val="80000"/>
              </a:lnSpc>
              <a:buClr>
                <a:schemeClr val="accent1">
                  <a:lumMod val="60000"/>
                  <a:lumOff val="40000"/>
                </a:schemeClr>
              </a:buClr>
              <a:buNone/>
              <a:defRPr sz="1800"/>
            </a:pPr>
            <a:r>
              <a:rPr lang="es-EC" sz="5400" dirty="0">
                <a:solidFill>
                  <a:schemeClr val="tx1"/>
                </a:solidFill>
              </a:rPr>
              <a:t>   - Combinar las fuentes de datos</a:t>
            </a:r>
          </a:p>
          <a:p>
            <a:pPr marL="0" indent="0" algn="just" defTabSz="584185">
              <a:lnSpc>
                <a:spcPct val="80000"/>
              </a:lnSpc>
              <a:buClr>
                <a:schemeClr val="accent1">
                  <a:lumMod val="60000"/>
                  <a:lumOff val="40000"/>
                </a:schemeClr>
              </a:buClr>
              <a:buNone/>
              <a:defRPr sz="1800"/>
            </a:pPr>
            <a:r>
              <a:rPr lang="es-EC" sz="5400" dirty="0">
                <a:solidFill>
                  <a:schemeClr val="tx1"/>
                </a:solidFill>
              </a:rPr>
              <a:t>   - Determinar medida de incertidumbre</a:t>
            </a:r>
          </a:p>
          <a:p>
            <a:pPr marL="0" indent="0" algn="just" defTabSz="584185">
              <a:lnSpc>
                <a:spcPct val="80000"/>
              </a:lnSpc>
              <a:buClr>
                <a:schemeClr val="accent1">
                  <a:lumMod val="60000"/>
                  <a:lumOff val="40000"/>
                </a:schemeClr>
              </a:buClr>
              <a:buNone/>
              <a:defRPr sz="1800"/>
            </a:pPr>
            <a:endParaRPr lang="es-EC" sz="5400" dirty="0">
              <a:solidFill>
                <a:schemeClr val="tx1"/>
              </a:solidFill>
            </a:endParaRPr>
          </a:p>
          <a:p>
            <a:pPr marL="712770" indent="-712770" algn="just" defTabSz="584185">
              <a:lnSpc>
                <a:spcPct val="80000"/>
              </a:lnSpc>
              <a:buClr>
                <a:schemeClr val="accent1">
                  <a:lumMod val="60000"/>
                  <a:lumOff val="40000"/>
                </a:schemeClr>
              </a:buClr>
              <a:defRPr sz="1800"/>
            </a:pPr>
            <a:r>
              <a:rPr lang="es-EC" sz="5400" dirty="0">
                <a:solidFill>
                  <a:schemeClr val="tx1"/>
                </a:solidFill>
              </a:rPr>
              <a:t>En 2017 analizó 176 países. </a:t>
            </a:r>
          </a:p>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spTree>
    <p:extLst>
      <p:ext uri="{BB962C8B-B14F-4D97-AF65-F5344CB8AC3E}">
        <p14:creationId xmlns:p14="http://schemas.microsoft.com/office/powerpoint/2010/main" val="409498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3" name="Shape 733"/>
          <p:cNvSpPr/>
          <p:nvPr/>
        </p:nvSpPr>
        <p:spPr>
          <a:xfrm>
            <a:off x="1410855" y="485937"/>
            <a:ext cx="22716352" cy="1354217"/>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p>
            <a:pPr lvl="0" algn="l">
              <a:defRPr sz="1800"/>
            </a:pPr>
            <a:r>
              <a:rPr lang="es-EC" sz="8800" b="1" dirty="0">
                <a:latin typeface="Arial" panose="020B0604020202020204" pitchFamily="34" charset="0"/>
                <a:cs typeface="Arial" panose="020B0604020202020204" pitchFamily="34" charset="0"/>
              </a:rPr>
              <a:t>Índice de percepción de corrupción</a:t>
            </a:r>
            <a:endParaRPr lang="es-EC" sz="8200" b="1" dirty="0">
              <a:solidFill>
                <a:srgbClr val="4BA8DF"/>
              </a:solidFill>
              <a:latin typeface="Source Sans Pro Semibold"/>
              <a:ea typeface="Source Sans Pro Semibold"/>
              <a:cs typeface="Source Sans Pro Semibold"/>
              <a:sym typeface="Source Sans Pro Semibold"/>
            </a:endParaRPr>
          </a:p>
        </p:txBody>
      </p:sp>
      <p:sp>
        <p:nvSpPr>
          <p:cNvPr id="734" name="Shape 734"/>
          <p:cNvSpPr/>
          <p:nvPr/>
        </p:nvSpPr>
        <p:spPr>
          <a:xfrm>
            <a:off x="-1" y="806450"/>
            <a:ext cx="1206551" cy="713185"/>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5" name="Shape 735"/>
          <p:cNvSpPr/>
          <p:nvPr/>
        </p:nvSpPr>
        <p:spPr>
          <a:xfrm>
            <a:off x="23210739" y="12920265"/>
            <a:ext cx="1211412" cy="486571"/>
          </a:xfrm>
          <a:prstGeom prst="rect">
            <a:avLst/>
          </a:prstGeom>
          <a:solidFill>
            <a:srgbClr val="4BA8DF"/>
          </a:solidFill>
          <a:ln w="12700">
            <a:miter lim="400000"/>
          </a:ln>
        </p:spPr>
        <p:txBody>
          <a:bodyPr lIns="0" tIns="0" rIns="0" bIns="0" anchor="ctr"/>
          <a:lstStyle/>
          <a:p>
            <a:pPr lvl="0">
              <a:defRPr sz="3200">
                <a:solidFill>
                  <a:srgbClr val="4BA8DF"/>
                </a:solidFill>
              </a:defRPr>
            </a:pPr>
            <a:endParaRPr sz="3200"/>
          </a:p>
        </p:txBody>
      </p:sp>
      <p:sp>
        <p:nvSpPr>
          <p:cNvPr id="738" name="Shape 738"/>
          <p:cNvSpPr/>
          <p:nvPr/>
        </p:nvSpPr>
        <p:spPr>
          <a:xfrm flipV="1">
            <a:off x="1410855" y="1670537"/>
            <a:ext cx="22383263" cy="123451"/>
          </a:xfrm>
          <a:prstGeom prst="line">
            <a:avLst/>
          </a:prstGeom>
          <a:ln w="12700">
            <a:solidFill>
              <a:srgbClr val="CBCBCB"/>
            </a:solidFill>
            <a:miter lim="400000"/>
          </a:ln>
        </p:spPr>
        <p:txBody>
          <a:bodyPr lIns="0" tIns="0" rIns="0" bIns="0" anchor="ctr"/>
          <a:lstStyle/>
          <a:p>
            <a:pPr lvl="0">
              <a:defRPr sz="3200"/>
            </a:pPr>
            <a:endParaRPr sz="3200"/>
          </a:p>
        </p:txBody>
      </p:sp>
      <p:sp>
        <p:nvSpPr>
          <p:cNvPr id="774" name="Shape 774"/>
          <p:cNvSpPr>
            <a:spLocks noGrp="1"/>
          </p:cNvSpPr>
          <p:nvPr>
            <p:ph type="sldNum" sz="quarter" idx="2"/>
          </p:nvPr>
        </p:nvSpPr>
        <p:spPr>
          <a:xfrm>
            <a:off x="23794118" y="13025053"/>
            <a:ext cx="256480" cy="276999"/>
          </a:xfrm>
          <a:prstGeom prst="rect">
            <a:avLst/>
          </a:prstGeom>
          <a:extLst>
            <a:ext uri="{C572A759-6A51-4108-AA02-DFA0A04FC94B}">
              <ma14:wrappingTextBoxFlag xmlns:ma14="http://schemas.microsoft.com/office/mac/drawingml/2011/main" xmlns="" val="1"/>
            </a:ext>
          </a:extLst>
        </p:spPr>
        <p:txBody>
          <a:bodyPr anchor="ctr"/>
          <a:lstStyle/>
          <a:p>
            <a:pPr lvl="0">
              <a:defRPr sz="1800" b="0">
                <a:solidFill>
                  <a:srgbClr val="000000"/>
                </a:solidFill>
              </a:defRPr>
            </a:pPr>
            <a:fld id="{86CB4B4D-7CA3-9044-876B-883B54F8677D}" type="slidenum">
              <a:rPr/>
              <a:t>9</a:t>
            </a:fld>
            <a:endParaRPr dirty="0"/>
          </a:p>
        </p:txBody>
      </p:sp>
      <p:sp>
        <p:nvSpPr>
          <p:cNvPr id="45" name="Marcador de contenido 2">
            <a:extLst>
              <a:ext uri="{FF2B5EF4-FFF2-40B4-BE49-F238E27FC236}">
                <a16:creationId xmlns:a16="http://schemas.microsoft.com/office/drawing/2014/main" id="{43C8884C-C9D1-4EE3-AA56-4EADE90F3555}"/>
              </a:ext>
            </a:extLst>
          </p:cNvPr>
          <p:cNvSpPr txBox="1">
            <a:spLocks/>
          </p:cNvSpPr>
          <p:nvPr/>
        </p:nvSpPr>
        <p:spPr>
          <a:xfrm>
            <a:off x="1410855" y="3255265"/>
            <a:ext cx="21458739" cy="902231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42891" indent="-342891" defTabSz="457189">
              <a:buClr>
                <a:srgbClr val="A53010"/>
              </a:buClr>
              <a:defRPr/>
            </a:pPr>
            <a:endParaRPr lang="es-EC" dirty="0">
              <a:solidFill>
                <a:sysClr val="windowText" lastClr="000000">
                  <a:lumMod val="75000"/>
                  <a:lumOff val="25000"/>
                </a:sysClr>
              </a:solidFill>
              <a:latin typeface="Century Gothic" panose="020B0502020202020204"/>
            </a:endParaRPr>
          </a:p>
        </p:txBody>
      </p:sp>
      <p:graphicFrame>
        <p:nvGraphicFramePr>
          <p:cNvPr id="9" name="Marcador de contenido 4">
            <a:extLst>
              <a:ext uri="{FF2B5EF4-FFF2-40B4-BE49-F238E27FC236}">
                <a16:creationId xmlns:a16="http://schemas.microsoft.com/office/drawing/2014/main" id="{F42AF369-C052-4B82-A82F-129AA92D0210}"/>
              </a:ext>
            </a:extLst>
          </p:cNvPr>
          <p:cNvGraphicFramePr>
            <a:graphicFrameLocks/>
          </p:cNvGraphicFramePr>
          <p:nvPr>
            <p:extLst>
              <p:ext uri="{D42A27DB-BD31-4B8C-83A1-F6EECF244321}">
                <p14:modId xmlns:p14="http://schemas.microsoft.com/office/powerpoint/2010/main" val="117206060"/>
              </p:ext>
            </p:extLst>
          </p:nvPr>
        </p:nvGraphicFramePr>
        <p:xfrm>
          <a:off x="683937" y="2671151"/>
          <a:ext cx="23172318" cy="10046465"/>
        </p:xfrm>
        <a:graphic>
          <a:graphicData uri="http://schemas.openxmlformats.org/drawingml/2006/table">
            <a:tbl>
              <a:tblPr>
                <a:tableStyleId>{5C22544A-7EE6-4342-B048-85BDC9FD1C3A}</a:tableStyleId>
              </a:tblPr>
              <a:tblGrid>
                <a:gridCol w="2201225">
                  <a:extLst>
                    <a:ext uri="{9D8B030D-6E8A-4147-A177-3AD203B41FA5}">
                      <a16:colId xmlns:a16="http://schemas.microsoft.com/office/drawing/2014/main" val="2807839582"/>
                    </a:ext>
                  </a:extLst>
                </a:gridCol>
                <a:gridCol w="1613161">
                  <a:extLst>
                    <a:ext uri="{9D8B030D-6E8A-4147-A177-3AD203B41FA5}">
                      <a16:colId xmlns:a16="http://schemas.microsoft.com/office/drawing/2014/main" val="1525271694"/>
                    </a:ext>
                  </a:extLst>
                </a:gridCol>
                <a:gridCol w="1613161">
                  <a:extLst>
                    <a:ext uri="{9D8B030D-6E8A-4147-A177-3AD203B41FA5}">
                      <a16:colId xmlns:a16="http://schemas.microsoft.com/office/drawing/2014/main" val="444108097"/>
                    </a:ext>
                  </a:extLst>
                </a:gridCol>
                <a:gridCol w="1613161">
                  <a:extLst>
                    <a:ext uri="{9D8B030D-6E8A-4147-A177-3AD203B41FA5}">
                      <a16:colId xmlns:a16="http://schemas.microsoft.com/office/drawing/2014/main" val="1803826178"/>
                    </a:ext>
                  </a:extLst>
                </a:gridCol>
                <a:gridCol w="1613161">
                  <a:extLst>
                    <a:ext uri="{9D8B030D-6E8A-4147-A177-3AD203B41FA5}">
                      <a16:colId xmlns:a16="http://schemas.microsoft.com/office/drawing/2014/main" val="1120959565"/>
                    </a:ext>
                  </a:extLst>
                </a:gridCol>
                <a:gridCol w="1613161">
                  <a:extLst>
                    <a:ext uri="{9D8B030D-6E8A-4147-A177-3AD203B41FA5}">
                      <a16:colId xmlns:a16="http://schemas.microsoft.com/office/drawing/2014/main" val="2738454772"/>
                    </a:ext>
                  </a:extLst>
                </a:gridCol>
                <a:gridCol w="1613161">
                  <a:extLst>
                    <a:ext uri="{9D8B030D-6E8A-4147-A177-3AD203B41FA5}">
                      <a16:colId xmlns:a16="http://schemas.microsoft.com/office/drawing/2014/main" val="2513027382"/>
                    </a:ext>
                  </a:extLst>
                </a:gridCol>
                <a:gridCol w="1613161">
                  <a:extLst>
                    <a:ext uri="{9D8B030D-6E8A-4147-A177-3AD203B41FA5}">
                      <a16:colId xmlns:a16="http://schemas.microsoft.com/office/drawing/2014/main" val="1287593514"/>
                    </a:ext>
                  </a:extLst>
                </a:gridCol>
                <a:gridCol w="1613161">
                  <a:extLst>
                    <a:ext uri="{9D8B030D-6E8A-4147-A177-3AD203B41FA5}">
                      <a16:colId xmlns:a16="http://schemas.microsoft.com/office/drawing/2014/main" val="4093035843"/>
                    </a:ext>
                  </a:extLst>
                </a:gridCol>
                <a:gridCol w="1613161">
                  <a:extLst>
                    <a:ext uri="{9D8B030D-6E8A-4147-A177-3AD203B41FA5}">
                      <a16:colId xmlns:a16="http://schemas.microsoft.com/office/drawing/2014/main" val="468908849"/>
                    </a:ext>
                  </a:extLst>
                </a:gridCol>
                <a:gridCol w="1613161">
                  <a:extLst>
                    <a:ext uri="{9D8B030D-6E8A-4147-A177-3AD203B41FA5}">
                      <a16:colId xmlns:a16="http://schemas.microsoft.com/office/drawing/2014/main" val="273341527"/>
                    </a:ext>
                  </a:extLst>
                </a:gridCol>
                <a:gridCol w="1613161">
                  <a:extLst>
                    <a:ext uri="{9D8B030D-6E8A-4147-A177-3AD203B41FA5}">
                      <a16:colId xmlns:a16="http://schemas.microsoft.com/office/drawing/2014/main" val="4073199186"/>
                    </a:ext>
                  </a:extLst>
                </a:gridCol>
                <a:gridCol w="1613161">
                  <a:extLst>
                    <a:ext uri="{9D8B030D-6E8A-4147-A177-3AD203B41FA5}">
                      <a16:colId xmlns:a16="http://schemas.microsoft.com/office/drawing/2014/main" val="3300495851"/>
                    </a:ext>
                  </a:extLst>
                </a:gridCol>
                <a:gridCol w="1613161">
                  <a:extLst>
                    <a:ext uri="{9D8B030D-6E8A-4147-A177-3AD203B41FA5}">
                      <a16:colId xmlns:a16="http://schemas.microsoft.com/office/drawing/2014/main" val="2763427933"/>
                    </a:ext>
                  </a:extLst>
                </a:gridCol>
              </a:tblGrid>
              <a:tr h="913315">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País</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2005</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2006</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2007</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2008</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2009</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2010</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2011</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2012</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2013</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2014</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2015</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2016</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tc>
                  <a:txBody>
                    <a:bodyPr/>
                    <a:lstStyle/>
                    <a:p>
                      <a:pPr algn="ctr" fontAlgn="ctr"/>
                      <a:r>
                        <a:rPr lang="es-EC" sz="3200" b="1" u="none" strike="noStrike" dirty="0">
                          <a:effectLst>
                            <a:outerShdw blurRad="38100" dist="38100" dir="2700000" algn="tl">
                              <a:srgbClr val="000000">
                                <a:alpha val="43137"/>
                              </a:srgbClr>
                            </a:outerShdw>
                          </a:effectLst>
                          <a:latin typeface="+mn-lt"/>
                          <a:cs typeface="Arial" panose="020B0604020202020204" pitchFamily="34" charset="0"/>
                        </a:rPr>
                        <a:t>2017</a:t>
                      </a:r>
                      <a:endParaRPr lang="es-EC" sz="3200" b="1" i="0" u="none" strike="noStrike" dirty="0">
                        <a:solidFill>
                          <a:srgbClr val="000000"/>
                        </a:solidFill>
                        <a:effectLst>
                          <a:outerShdw blurRad="38100" dist="38100" dir="2700000" algn="tl">
                            <a:srgbClr val="000000">
                              <a:alpha val="43137"/>
                            </a:srgbClr>
                          </a:outerShdw>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1659160948"/>
                  </a:ext>
                </a:extLst>
              </a:tr>
              <a:tr h="913315">
                <a:tc>
                  <a:txBody>
                    <a:bodyPr/>
                    <a:lstStyle/>
                    <a:p>
                      <a:pPr lvl="1" algn="l" fontAlgn="ctr"/>
                      <a:r>
                        <a:rPr lang="es-EC" sz="2800" b="1" u="none" strike="noStrike" dirty="0">
                          <a:effectLst/>
                          <a:latin typeface="+mn-lt"/>
                          <a:cs typeface="Arial" panose="020B0604020202020204" pitchFamily="34" charset="0"/>
                        </a:rPr>
                        <a:t>Uruguay</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32</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25</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23</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25</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24</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25</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19</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21</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21</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21</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3200" b="1" u="none" strike="noStrike" dirty="0">
                          <a:effectLst/>
                          <a:latin typeface="+mn-lt"/>
                          <a:cs typeface="Arial" panose="020B0604020202020204" pitchFamily="34" charset="0"/>
                        </a:rPr>
                        <a:t>23</a:t>
                      </a:r>
                      <a:endParaRPr lang="es-EC" sz="3200" b="1" i="0" u="none" strike="noStrike" dirty="0">
                        <a:solidFill>
                          <a:srgbClr val="000000"/>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1813539047"/>
                  </a:ext>
                </a:extLst>
              </a:tr>
              <a:tr h="913315">
                <a:tc>
                  <a:txBody>
                    <a:bodyPr/>
                    <a:lstStyle/>
                    <a:p>
                      <a:pPr lvl="1" algn="l" fontAlgn="ctr"/>
                      <a:r>
                        <a:rPr lang="es-EC" sz="2800" b="1" u="none" strike="noStrike" dirty="0">
                          <a:effectLst/>
                          <a:latin typeface="+mn-lt"/>
                          <a:cs typeface="Arial" panose="020B0604020202020204" pitchFamily="34" charset="0"/>
                        </a:rPr>
                        <a:t>Chile</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21</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22</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25</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21</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22</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22</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21</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23</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24</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3200" b="1" u="none" strike="noStrike" dirty="0">
                          <a:effectLst/>
                          <a:latin typeface="+mn-lt"/>
                          <a:cs typeface="Arial" panose="020B0604020202020204" pitchFamily="34" charset="0"/>
                        </a:rPr>
                        <a:t>26</a:t>
                      </a:r>
                      <a:endParaRPr lang="es-EC" sz="3200" b="1" i="0" u="none" strike="noStrike" dirty="0">
                        <a:solidFill>
                          <a:srgbClr val="000000"/>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693077042"/>
                  </a:ext>
                </a:extLst>
              </a:tr>
              <a:tr h="913315">
                <a:tc>
                  <a:txBody>
                    <a:bodyPr/>
                    <a:lstStyle/>
                    <a:p>
                      <a:pPr lvl="1" algn="l" fontAlgn="ctr"/>
                      <a:r>
                        <a:rPr lang="es-EC" sz="2800" b="1" u="none" strike="noStrike" dirty="0">
                          <a:effectLst/>
                          <a:latin typeface="+mn-lt"/>
                          <a:cs typeface="Arial" panose="020B0604020202020204" pitchFamily="34" charset="0"/>
                        </a:rPr>
                        <a:t>Argentina</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97</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93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105</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109</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120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123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129</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105</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106</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107</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107</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95</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3200" b="1" u="none" strike="noStrike" dirty="0">
                          <a:effectLst/>
                          <a:latin typeface="+mn-lt"/>
                          <a:cs typeface="Arial" panose="020B0604020202020204" pitchFamily="34" charset="0"/>
                        </a:rPr>
                        <a:t>85</a:t>
                      </a:r>
                      <a:endParaRPr lang="es-EC" sz="3200" b="1" i="0" u="none" strike="noStrike" dirty="0">
                        <a:solidFill>
                          <a:srgbClr val="000000"/>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39422347"/>
                  </a:ext>
                </a:extLst>
              </a:tr>
              <a:tr h="913315">
                <a:tc>
                  <a:txBody>
                    <a:bodyPr/>
                    <a:lstStyle/>
                    <a:p>
                      <a:pPr lvl="1" algn="l" fontAlgn="ctr"/>
                      <a:r>
                        <a:rPr lang="es-EC" sz="2800" b="1" u="none" strike="noStrike" dirty="0">
                          <a:effectLst/>
                          <a:latin typeface="+mn-lt"/>
                          <a:cs typeface="Arial" panose="020B0604020202020204" pitchFamily="34" charset="0"/>
                        </a:rPr>
                        <a:t>Brasil</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62</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72</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80</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75</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69</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69</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72</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69</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76</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79</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3200" b="1" u="none" strike="noStrike" dirty="0">
                          <a:effectLst/>
                          <a:latin typeface="+mn-lt"/>
                          <a:cs typeface="Arial" panose="020B0604020202020204" pitchFamily="34" charset="0"/>
                        </a:rPr>
                        <a:t>96</a:t>
                      </a:r>
                      <a:endParaRPr lang="es-EC" sz="3200" b="1" i="0" u="none" strike="noStrike" dirty="0">
                        <a:solidFill>
                          <a:srgbClr val="000000"/>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1168160085"/>
                  </a:ext>
                </a:extLst>
              </a:tr>
              <a:tr h="913315">
                <a:tc>
                  <a:txBody>
                    <a:bodyPr/>
                    <a:lstStyle/>
                    <a:p>
                      <a:pPr lvl="1" algn="l" fontAlgn="ctr"/>
                      <a:r>
                        <a:rPr lang="es-EC" sz="2800" b="1" u="none" strike="noStrike" dirty="0">
                          <a:effectLst/>
                          <a:latin typeface="+mn-lt"/>
                          <a:cs typeface="Arial" panose="020B0604020202020204" pitchFamily="34" charset="0"/>
                        </a:rPr>
                        <a:t>Colombia</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55</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59</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68</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75</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78</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80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94</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94</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94</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83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90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3200" b="1" u="none" strike="noStrike" dirty="0">
                          <a:effectLst/>
                          <a:latin typeface="+mn-lt"/>
                          <a:cs typeface="Arial" panose="020B0604020202020204" pitchFamily="34" charset="0"/>
                        </a:rPr>
                        <a:t>96</a:t>
                      </a:r>
                      <a:endParaRPr lang="es-EC" sz="3200" b="1" i="0" u="none" strike="noStrike" dirty="0">
                        <a:solidFill>
                          <a:srgbClr val="000000"/>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1465827435"/>
                  </a:ext>
                </a:extLst>
              </a:tr>
              <a:tr h="913315">
                <a:tc>
                  <a:txBody>
                    <a:bodyPr/>
                    <a:lstStyle/>
                    <a:p>
                      <a:pPr lvl="1" algn="l" fontAlgn="ctr"/>
                      <a:r>
                        <a:rPr lang="es-EC" sz="2800" b="1" u="none" strike="noStrike" dirty="0">
                          <a:effectLst/>
                          <a:latin typeface="+mn-lt"/>
                          <a:cs typeface="Arial" panose="020B0604020202020204" pitchFamily="34" charset="0"/>
                        </a:rPr>
                        <a:t>Perú</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65</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70</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72</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72</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75</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78</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80</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83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83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85</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88</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101</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3200" b="1" u="none" strike="noStrike" dirty="0">
                          <a:effectLst/>
                          <a:latin typeface="+mn-lt"/>
                          <a:cs typeface="Arial" panose="020B0604020202020204" pitchFamily="34" charset="0"/>
                        </a:rPr>
                        <a:t>96</a:t>
                      </a:r>
                      <a:endParaRPr lang="es-EC" sz="3200" b="1" i="0" u="none" strike="noStrike" dirty="0">
                        <a:solidFill>
                          <a:srgbClr val="000000"/>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3301293926"/>
                  </a:ext>
                </a:extLst>
              </a:tr>
              <a:tr h="913315">
                <a:tc>
                  <a:txBody>
                    <a:bodyPr/>
                    <a:lstStyle/>
                    <a:p>
                      <a:pPr lvl="1" algn="l" fontAlgn="ctr"/>
                      <a:r>
                        <a:rPr lang="es-EC" sz="2800" b="1" u="none" strike="noStrike" dirty="0">
                          <a:effectLst/>
                          <a:latin typeface="+mn-lt"/>
                          <a:cs typeface="Arial" panose="020B0604020202020204" pitchFamily="34" charset="0"/>
                        </a:rPr>
                        <a:t>Bolivia</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117</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105</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105</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102</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120</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110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118</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105</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106</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103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99</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113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3200" b="1" u="none" strike="noStrike" dirty="0">
                          <a:effectLst/>
                          <a:latin typeface="+mn-lt"/>
                          <a:cs typeface="Arial" panose="020B0604020202020204" pitchFamily="34" charset="0"/>
                        </a:rPr>
                        <a:t>112</a:t>
                      </a:r>
                      <a:endParaRPr lang="es-EC" sz="3200" b="1" i="0" u="none" strike="noStrike" dirty="0">
                        <a:solidFill>
                          <a:srgbClr val="000000"/>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2903278781"/>
                  </a:ext>
                </a:extLst>
              </a:tr>
              <a:tr h="913315">
                <a:tc>
                  <a:txBody>
                    <a:bodyPr/>
                    <a:lstStyle/>
                    <a:p>
                      <a:pPr lvl="1" algn="l" fontAlgn="ctr"/>
                      <a:r>
                        <a:rPr lang="es-EC" sz="2800" b="1" u="none" strike="noStrike" dirty="0">
                          <a:effectLst/>
                          <a:latin typeface="+mn-lt"/>
                          <a:cs typeface="Arial" panose="020B0604020202020204" pitchFamily="34" charset="0"/>
                        </a:rPr>
                        <a:t>Ecuador</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117</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138</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150</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151</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146</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127</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120</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118</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102</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110</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107</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2800" b="1" u="sng" strike="noStrike" dirty="0">
                          <a:solidFill>
                            <a:schemeClr val="tx1">
                              <a:lumMod val="95000"/>
                              <a:lumOff val="5000"/>
                            </a:schemeClr>
                          </a:solidFill>
                          <a:effectLst/>
                          <a:latin typeface="+mn-lt"/>
                          <a:cs typeface="Arial" panose="020B0604020202020204" pitchFamily="34" charset="0"/>
                        </a:rPr>
                        <a:t>120</a:t>
                      </a:r>
                      <a:endParaRPr lang="es-EC" sz="28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tc>
                  <a:txBody>
                    <a:bodyPr/>
                    <a:lstStyle/>
                    <a:p>
                      <a:pPr algn="ctr" fontAlgn="b"/>
                      <a:r>
                        <a:rPr lang="es-EC" sz="3200" b="1" u="sng" strike="noStrike" dirty="0">
                          <a:solidFill>
                            <a:schemeClr val="tx1">
                              <a:lumMod val="95000"/>
                              <a:lumOff val="5000"/>
                            </a:schemeClr>
                          </a:solidFill>
                          <a:effectLst/>
                          <a:latin typeface="+mn-lt"/>
                          <a:cs typeface="Arial" panose="020B0604020202020204" pitchFamily="34" charset="0"/>
                        </a:rPr>
                        <a:t>117</a:t>
                      </a:r>
                      <a:endParaRPr lang="es-EC" sz="3200" b="1" i="0" u="sng" strike="noStrike" dirty="0">
                        <a:solidFill>
                          <a:schemeClr val="tx1">
                            <a:lumMod val="95000"/>
                            <a:lumOff val="5000"/>
                          </a:schemeClr>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2889184716"/>
                  </a:ext>
                </a:extLst>
              </a:tr>
              <a:tr h="913315">
                <a:tc>
                  <a:txBody>
                    <a:bodyPr/>
                    <a:lstStyle/>
                    <a:p>
                      <a:pPr lvl="1" algn="l" fontAlgn="ctr"/>
                      <a:r>
                        <a:rPr lang="es-EC" sz="2800" b="1" u="none" strike="noStrike" dirty="0">
                          <a:effectLst/>
                          <a:latin typeface="+mn-lt"/>
                          <a:cs typeface="Arial" panose="020B0604020202020204" pitchFamily="34" charset="0"/>
                        </a:rPr>
                        <a:t>Paraguay</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144</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111</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138</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138</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154</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146</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154</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150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150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150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130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123</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3200" b="1" u="none" strike="noStrike" dirty="0">
                          <a:effectLst/>
                          <a:latin typeface="+mn-lt"/>
                          <a:cs typeface="Arial" panose="020B0604020202020204" pitchFamily="34" charset="0"/>
                        </a:rPr>
                        <a:t>135</a:t>
                      </a:r>
                      <a:endParaRPr lang="es-EC" sz="3200" b="1" i="0" u="none" strike="noStrike" dirty="0">
                        <a:solidFill>
                          <a:srgbClr val="000000"/>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2316921553"/>
                  </a:ext>
                </a:extLst>
              </a:tr>
              <a:tr h="913315">
                <a:tc>
                  <a:txBody>
                    <a:bodyPr/>
                    <a:lstStyle/>
                    <a:p>
                      <a:pPr lvl="1" algn="l" fontAlgn="ctr"/>
                      <a:r>
                        <a:rPr lang="es-EC" sz="2800" b="1" u="none" strike="noStrike" dirty="0">
                          <a:effectLst/>
                          <a:latin typeface="+mn-lt"/>
                          <a:cs typeface="Arial" panose="020B0604020202020204" pitchFamily="34" charset="0"/>
                        </a:rPr>
                        <a:t>Venezuela</a:t>
                      </a:r>
                      <a:endParaRPr lang="es-EC" sz="2800" b="1"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130</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138</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162</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158</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162</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164</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172</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a:effectLst/>
                          <a:latin typeface="+mn-lt"/>
                          <a:cs typeface="Arial" panose="020B0604020202020204" pitchFamily="34" charset="0"/>
                        </a:rPr>
                        <a:t>165</a:t>
                      </a:r>
                      <a:endParaRPr lang="es-EC" sz="2800" b="0" i="0" u="none" strike="noStrike">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160</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161</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158</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2800" b="0" u="none" strike="noStrike" dirty="0">
                          <a:effectLst/>
                          <a:latin typeface="+mn-lt"/>
                          <a:cs typeface="Arial" panose="020B0604020202020204" pitchFamily="34" charset="0"/>
                        </a:rPr>
                        <a:t>166</a:t>
                      </a:r>
                      <a:endParaRPr lang="es-EC" sz="2800" b="0" i="0" u="none" strike="noStrike" dirty="0">
                        <a:solidFill>
                          <a:srgbClr val="000000"/>
                        </a:solidFill>
                        <a:effectLst/>
                        <a:latin typeface="+mn-lt"/>
                        <a:cs typeface="Arial" panose="020B0604020202020204" pitchFamily="34" charset="0"/>
                      </a:endParaRPr>
                    </a:p>
                  </a:txBody>
                  <a:tcPr marL="7960" marR="7960" marT="7960" marB="0" anchor="ctr"/>
                </a:tc>
                <a:tc>
                  <a:txBody>
                    <a:bodyPr/>
                    <a:lstStyle/>
                    <a:p>
                      <a:pPr algn="ctr" fontAlgn="b"/>
                      <a:r>
                        <a:rPr lang="es-EC" sz="3200" b="1" u="none" strike="noStrike" dirty="0">
                          <a:effectLst/>
                          <a:latin typeface="+mn-lt"/>
                          <a:cs typeface="Arial" panose="020B0604020202020204" pitchFamily="34" charset="0"/>
                        </a:rPr>
                        <a:t>167</a:t>
                      </a:r>
                      <a:endParaRPr lang="es-EC" sz="3200" b="1" i="0" u="none" strike="noStrike" dirty="0">
                        <a:solidFill>
                          <a:srgbClr val="000000"/>
                        </a:solidFill>
                        <a:effectLst/>
                        <a:latin typeface="+mn-lt"/>
                        <a:cs typeface="Arial" panose="020B0604020202020204" pitchFamily="34" charset="0"/>
                      </a:endParaRPr>
                    </a:p>
                  </a:txBody>
                  <a:tcPr marL="7960" marR="7960" marT="7960" marB="0" anchor="ctr"/>
                </a:tc>
                <a:extLst>
                  <a:ext uri="{0D108BD9-81ED-4DB2-BD59-A6C34878D82A}">
                    <a16:rowId xmlns:a16="http://schemas.microsoft.com/office/drawing/2014/main" val="4211790425"/>
                  </a:ext>
                </a:extLst>
              </a:tr>
            </a:tbl>
          </a:graphicData>
        </a:graphic>
      </p:graphicFrame>
      <p:sp>
        <p:nvSpPr>
          <p:cNvPr id="2" name="Rectángulo 1">
            <a:extLst>
              <a:ext uri="{FF2B5EF4-FFF2-40B4-BE49-F238E27FC236}">
                <a16:creationId xmlns:a16="http://schemas.microsoft.com/office/drawing/2014/main" id="{57EAC921-6924-478C-80DE-32BB81ABCB48}"/>
              </a:ext>
            </a:extLst>
          </p:cNvPr>
          <p:cNvSpPr/>
          <p:nvPr/>
        </p:nvSpPr>
        <p:spPr>
          <a:xfrm>
            <a:off x="18251733" y="1931746"/>
            <a:ext cx="5542384" cy="609398"/>
          </a:xfrm>
          <a:prstGeom prst="rect">
            <a:avLst/>
          </a:prstGeom>
        </p:spPr>
        <p:txBody>
          <a:bodyPr wrap="square">
            <a:spAutoFit/>
          </a:bodyPr>
          <a:lstStyle/>
          <a:p>
            <a:pPr defTabSz="457189" rtl="0">
              <a:lnSpc>
                <a:spcPct val="70000"/>
              </a:lnSpc>
              <a:spcBef>
                <a:spcPts val="1000"/>
              </a:spcBef>
              <a:buClr>
                <a:schemeClr val="accent1"/>
              </a:buClr>
              <a:defRPr sz="1800"/>
            </a:pPr>
            <a:r>
              <a:rPr lang="es-EC" sz="2800" kern="1200" dirty="0">
                <a:solidFill>
                  <a:schemeClr val="accent1"/>
                </a:solidFill>
                <a:latin typeface="+mj-lt"/>
                <a:cs typeface="Arial" panose="020B0604020202020204" pitchFamily="34" charset="0"/>
              </a:rPr>
              <a:t>fuentes_datos_ipc-2017.pdf</a:t>
            </a:r>
            <a:br>
              <a:rPr lang="es-EC" sz="2800" kern="1200" dirty="0">
                <a:solidFill>
                  <a:schemeClr val="accent1"/>
                </a:solidFill>
                <a:latin typeface="+mj-lt"/>
                <a:cs typeface="Arial" panose="020B0604020202020204" pitchFamily="34" charset="0"/>
              </a:rPr>
            </a:br>
            <a:r>
              <a:rPr lang="es-EC" sz="2000" kern="1200" dirty="0">
                <a:solidFill>
                  <a:schemeClr val="accent1"/>
                </a:solidFill>
                <a:latin typeface="+mj-lt"/>
                <a:cs typeface="Arial" panose="020B0604020202020204" pitchFamily="34" charset="0"/>
              </a:rPr>
              <a:t>Fuente: Transparencia Internacional</a:t>
            </a:r>
            <a:endParaRPr lang="es-EC" sz="2800" kern="1200" dirty="0">
              <a:solidFill>
                <a:schemeClr val="accent1"/>
              </a:solidFill>
              <a:latin typeface="+mj-lt"/>
              <a:cs typeface="Arial" panose="020B0604020202020204" pitchFamily="34" charset="0"/>
            </a:endParaRPr>
          </a:p>
        </p:txBody>
      </p:sp>
    </p:spTree>
    <p:extLst>
      <p:ext uri="{BB962C8B-B14F-4D97-AF65-F5344CB8AC3E}">
        <p14:creationId xmlns:p14="http://schemas.microsoft.com/office/powerpoint/2010/main" val="709420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Pr>
      <a:bodyPr rot="0" spcFirstLastPara="1" vertOverflow="overflow" horzOverflow="overflow" vert="horz" wrap="square" lIns="71437" tIns="71437" rIns="71437" bIns="71437"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71437" tIns="71437" rIns="71437" bIns="71437"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Pr>
      <a:bodyPr rot="0" spcFirstLastPara="1" vertOverflow="overflow" horzOverflow="overflow" vert="horz" wrap="square" lIns="71437" tIns="71437" rIns="71437" bIns="71437"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71437" tIns="71437" rIns="71437" bIns="71437"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234</TotalTime>
  <Words>3371</Words>
  <Application>Microsoft Office PowerPoint</Application>
  <PresentationFormat>Personalizado</PresentationFormat>
  <Paragraphs>1425</Paragraphs>
  <Slides>33</Slides>
  <Notes>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33</vt:i4>
      </vt:variant>
    </vt:vector>
  </HeadingPairs>
  <TitlesOfParts>
    <vt:vector size="43" baseType="lpstr">
      <vt:lpstr>Arial</vt:lpstr>
      <vt:lpstr>Avenir Roman</vt:lpstr>
      <vt:lpstr>Calibri</vt:lpstr>
      <vt:lpstr>Century Gothic</vt:lpstr>
      <vt:lpstr>Helvetica Light</vt:lpstr>
      <vt:lpstr>Source Sans Pro Light</vt:lpstr>
      <vt:lpstr>Source Sans Pro Semibold</vt:lpstr>
      <vt:lpstr>Times New Roman</vt:lpstr>
      <vt:lpstr>Wingdings 3</vt:lpstr>
      <vt:lpstr>White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Luis Tobar</dc:creator>
  <cp:lastModifiedBy>Luis Tobar</cp:lastModifiedBy>
  <cp:revision>50</cp:revision>
  <dcterms:modified xsi:type="dcterms:W3CDTF">2018-05-30T12:58:24Z</dcterms:modified>
</cp:coreProperties>
</file>