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1" r:id="rId4"/>
    <p:sldId id="269" r:id="rId5"/>
    <p:sldId id="273" r:id="rId6"/>
    <p:sldId id="259" r:id="rId7"/>
    <p:sldId id="276" r:id="rId8"/>
    <p:sldId id="272" r:id="rId9"/>
    <p:sldId id="279" r:id="rId10"/>
    <p:sldId id="263" r:id="rId11"/>
    <p:sldId id="261" r:id="rId12"/>
    <p:sldId id="280" r:id="rId13"/>
    <p:sldId id="262" r:id="rId14"/>
    <p:sldId id="278" r:id="rId15"/>
    <p:sldId id="266" r:id="rId16"/>
    <p:sldId id="267" r:id="rId17"/>
    <p:sldId id="268" r:id="rId18"/>
    <p:sldId id="275"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4660"/>
  </p:normalViewPr>
  <p:slideViewPr>
    <p:cSldViewPr snapToGrid="0">
      <p:cViewPr varScale="1">
        <p:scale>
          <a:sx n="73" d="100"/>
          <a:sy n="73" d="100"/>
        </p:scale>
        <p:origin x="5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997E2-A38E-4095-8DEC-7765B29652BC}" type="doc">
      <dgm:prSet loTypeId="urn:microsoft.com/office/officeart/2005/8/layout/radial5" loCatId="relationship" qsTypeId="urn:microsoft.com/office/officeart/2005/8/quickstyle/simple2" qsCatId="simple" csTypeId="urn:microsoft.com/office/officeart/2005/8/colors/accent1_1" csCatId="accent1" phldr="1"/>
      <dgm:spPr/>
      <dgm:t>
        <a:bodyPr/>
        <a:lstStyle/>
        <a:p>
          <a:endParaRPr lang="es-EC"/>
        </a:p>
      </dgm:t>
    </dgm:pt>
    <dgm:pt modelId="{9567A4BF-813C-436F-8034-DA87EBB2E610}">
      <dgm:prSet phldrT="[Texto]"/>
      <dgm:spPr/>
      <dgm:t>
        <a:bodyPr/>
        <a:lstStyle/>
        <a:p>
          <a:r>
            <a:rPr lang="es-EC" dirty="0" smtClean="0"/>
            <a:t>DERECHO AL AGUA</a:t>
          </a:r>
          <a:endParaRPr lang="es-EC" dirty="0"/>
        </a:p>
      </dgm:t>
    </dgm:pt>
    <dgm:pt modelId="{C0D5B80E-822C-4836-87EE-DFA414B8D610}" type="parTrans" cxnId="{69DFBCCF-03A9-47F2-9A1D-FCAE683F4F40}">
      <dgm:prSet/>
      <dgm:spPr/>
      <dgm:t>
        <a:bodyPr/>
        <a:lstStyle/>
        <a:p>
          <a:endParaRPr lang="es-EC"/>
        </a:p>
      </dgm:t>
    </dgm:pt>
    <dgm:pt modelId="{658729B1-D37C-4B0E-A2D5-3B53E0D267E1}" type="sibTrans" cxnId="{69DFBCCF-03A9-47F2-9A1D-FCAE683F4F40}">
      <dgm:prSet/>
      <dgm:spPr/>
      <dgm:t>
        <a:bodyPr/>
        <a:lstStyle/>
        <a:p>
          <a:endParaRPr lang="es-EC"/>
        </a:p>
      </dgm:t>
    </dgm:pt>
    <dgm:pt modelId="{30D847D2-A5B5-4632-BCFE-6413FB61B534}">
      <dgm:prSet phldrT="[Texto]"/>
      <dgm:spPr/>
      <dgm:t>
        <a:bodyPr/>
        <a:lstStyle/>
        <a:p>
          <a:r>
            <a:rPr lang="es-EC" dirty="0" smtClean="0"/>
            <a:t>DIGNIDAD</a:t>
          </a:r>
          <a:endParaRPr lang="es-EC" dirty="0"/>
        </a:p>
      </dgm:t>
    </dgm:pt>
    <dgm:pt modelId="{5C760415-D7C2-431F-A3F1-994E25C49A59}" type="parTrans" cxnId="{28F821DC-8543-42A3-A605-8FDA5A75F8EF}">
      <dgm:prSet/>
      <dgm:spPr/>
      <dgm:t>
        <a:bodyPr/>
        <a:lstStyle/>
        <a:p>
          <a:endParaRPr lang="es-EC"/>
        </a:p>
      </dgm:t>
    </dgm:pt>
    <dgm:pt modelId="{827188F4-02B4-4287-B9C0-2FA3C55D7361}" type="sibTrans" cxnId="{28F821DC-8543-42A3-A605-8FDA5A75F8EF}">
      <dgm:prSet/>
      <dgm:spPr/>
      <dgm:t>
        <a:bodyPr/>
        <a:lstStyle/>
        <a:p>
          <a:endParaRPr lang="es-EC"/>
        </a:p>
      </dgm:t>
    </dgm:pt>
    <dgm:pt modelId="{323299AC-E44B-4D4D-841B-F877204946D8}">
      <dgm:prSet phldrT="[Texto]"/>
      <dgm:spPr/>
      <dgm:t>
        <a:bodyPr/>
        <a:lstStyle/>
        <a:p>
          <a:r>
            <a:rPr lang="es-EC" dirty="0" smtClean="0"/>
            <a:t>SALUD</a:t>
          </a:r>
          <a:endParaRPr lang="es-EC" dirty="0"/>
        </a:p>
      </dgm:t>
    </dgm:pt>
    <dgm:pt modelId="{EB44637D-4A7D-4794-81E5-8C1024D7BCA0}" type="parTrans" cxnId="{858079C1-CC0D-4AF8-8CA4-8A8A852859E2}">
      <dgm:prSet/>
      <dgm:spPr/>
      <dgm:t>
        <a:bodyPr/>
        <a:lstStyle/>
        <a:p>
          <a:endParaRPr lang="es-EC"/>
        </a:p>
      </dgm:t>
    </dgm:pt>
    <dgm:pt modelId="{30C53D45-AF3F-4D72-AB20-957CACF70815}" type="sibTrans" cxnId="{858079C1-CC0D-4AF8-8CA4-8A8A852859E2}">
      <dgm:prSet/>
      <dgm:spPr/>
      <dgm:t>
        <a:bodyPr/>
        <a:lstStyle/>
        <a:p>
          <a:endParaRPr lang="es-EC"/>
        </a:p>
      </dgm:t>
    </dgm:pt>
    <dgm:pt modelId="{14739104-2BD1-4136-82A2-1F578D7F1875}">
      <dgm:prSet phldrT="[Texto]"/>
      <dgm:spPr/>
      <dgm:t>
        <a:bodyPr/>
        <a:lstStyle/>
        <a:p>
          <a:r>
            <a:rPr lang="es-EC" dirty="0" smtClean="0"/>
            <a:t>VIDA</a:t>
          </a:r>
          <a:endParaRPr lang="es-EC" dirty="0"/>
        </a:p>
      </dgm:t>
    </dgm:pt>
    <dgm:pt modelId="{D352B8AF-45C4-4EE8-9EE1-1CE1E179B66A}" type="parTrans" cxnId="{ED546203-D832-45FF-84A1-C1E2D21C1A9B}">
      <dgm:prSet/>
      <dgm:spPr/>
      <dgm:t>
        <a:bodyPr/>
        <a:lstStyle/>
        <a:p>
          <a:endParaRPr lang="es-EC"/>
        </a:p>
      </dgm:t>
    </dgm:pt>
    <dgm:pt modelId="{CABD979D-9507-4DBF-8F32-B36930E5708B}" type="sibTrans" cxnId="{ED546203-D832-45FF-84A1-C1E2D21C1A9B}">
      <dgm:prSet/>
      <dgm:spPr/>
      <dgm:t>
        <a:bodyPr/>
        <a:lstStyle/>
        <a:p>
          <a:endParaRPr lang="es-EC"/>
        </a:p>
      </dgm:t>
    </dgm:pt>
    <dgm:pt modelId="{4E41235E-A1D9-4ABE-875B-0760B3C157CA}">
      <dgm:prSet phldrT="[Texto]"/>
      <dgm:spPr/>
      <dgm:t>
        <a:bodyPr/>
        <a:lstStyle/>
        <a:p>
          <a:r>
            <a:rPr lang="es-EC" dirty="0" smtClean="0"/>
            <a:t>AMBIENTE SANO</a:t>
          </a:r>
        </a:p>
        <a:p>
          <a:endParaRPr lang="es-EC" dirty="0"/>
        </a:p>
      </dgm:t>
    </dgm:pt>
    <dgm:pt modelId="{D7934E73-B7F9-43F9-B3FB-FEDC3262E7A3}" type="parTrans" cxnId="{C890CFAF-26AB-42E9-B308-756BB043D782}">
      <dgm:prSet/>
      <dgm:spPr/>
      <dgm:t>
        <a:bodyPr/>
        <a:lstStyle/>
        <a:p>
          <a:endParaRPr lang="es-EC"/>
        </a:p>
      </dgm:t>
    </dgm:pt>
    <dgm:pt modelId="{E4432E0A-F671-4301-A3F3-CC97992B399D}" type="sibTrans" cxnId="{C890CFAF-26AB-42E9-B308-756BB043D782}">
      <dgm:prSet/>
      <dgm:spPr/>
      <dgm:t>
        <a:bodyPr/>
        <a:lstStyle/>
        <a:p>
          <a:endParaRPr lang="es-EC"/>
        </a:p>
      </dgm:t>
    </dgm:pt>
    <dgm:pt modelId="{0F69C44C-0FF8-48FE-9C5F-91423F50FC25}">
      <dgm:prSet/>
      <dgm:spPr/>
      <dgm:t>
        <a:bodyPr/>
        <a:lstStyle/>
        <a:p>
          <a:r>
            <a:rPr lang="es-EC" dirty="0" smtClean="0"/>
            <a:t>NATURALEZA</a:t>
          </a:r>
          <a:endParaRPr lang="es-EC" dirty="0"/>
        </a:p>
      </dgm:t>
    </dgm:pt>
    <dgm:pt modelId="{4231A0BB-DFD4-4C10-8C04-A980090E8582}" type="parTrans" cxnId="{804ACE6F-0260-4427-A671-9A1DDF1830EC}">
      <dgm:prSet/>
      <dgm:spPr/>
      <dgm:t>
        <a:bodyPr/>
        <a:lstStyle/>
        <a:p>
          <a:endParaRPr lang="es-EC"/>
        </a:p>
      </dgm:t>
    </dgm:pt>
    <dgm:pt modelId="{55853A7E-0217-4A0B-A3FD-481642918E83}" type="sibTrans" cxnId="{804ACE6F-0260-4427-A671-9A1DDF1830EC}">
      <dgm:prSet/>
      <dgm:spPr/>
      <dgm:t>
        <a:bodyPr/>
        <a:lstStyle/>
        <a:p>
          <a:endParaRPr lang="es-EC"/>
        </a:p>
      </dgm:t>
    </dgm:pt>
    <dgm:pt modelId="{9DD27F2A-29A4-4D94-A28F-5BA8159C79FD}">
      <dgm:prSet/>
      <dgm:spPr/>
      <dgm:t>
        <a:bodyPr/>
        <a:lstStyle/>
        <a:p>
          <a:r>
            <a:rPr lang="es-EC" dirty="0" smtClean="0"/>
            <a:t>ALIMENTOS</a:t>
          </a:r>
          <a:endParaRPr lang="es-EC" dirty="0"/>
        </a:p>
      </dgm:t>
    </dgm:pt>
    <dgm:pt modelId="{F113799A-ADD6-44A2-BF9A-E76CBBDE1697}" type="parTrans" cxnId="{152AB556-B3B8-4AC3-BAD5-E09F01C899BD}">
      <dgm:prSet/>
      <dgm:spPr/>
      <dgm:t>
        <a:bodyPr/>
        <a:lstStyle/>
        <a:p>
          <a:endParaRPr lang="es-EC"/>
        </a:p>
      </dgm:t>
    </dgm:pt>
    <dgm:pt modelId="{FF66CD3F-DA98-48D7-B888-3073EB2B8A41}" type="sibTrans" cxnId="{152AB556-B3B8-4AC3-BAD5-E09F01C899BD}">
      <dgm:prSet/>
      <dgm:spPr/>
      <dgm:t>
        <a:bodyPr/>
        <a:lstStyle/>
        <a:p>
          <a:endParaRPr lang="es-EC"/>
        </a:p>
      </dgm:t>
    </dgm:pt>
    <dgm:pt modelId="{16ED86D5-C0A1-4507-8313-B0307E1CA450}" type="pres">
      <dgm:prSet presAssocID="{FCD997E2-A38E-4095-8DEC-7765B29652BC}" presName="Name0" presStyleCnt="0">
        <dgm:presLayoutVars>
          <dgm:chMax val="1"/>
          <dgm:dir/>
          <dgm:animLvl val="ctr"/>
          <dgm:resizeHandles val="exact"/>
        </dgm:presLayoutVars>
      </dgm:prSet>
      <dgm:spPr/>
      <dgm:t>
        <a:bodyPr/>
        <a:lstStyle/>
        <a:p>
          <a:endParaRPr lang="es-EC"/>
        </a:p>
      </dgm:t>
    </dgm:pt>
    <dgm:pt modelId="{7F20939B-D1CE-4474-BA93-2CB7084EC5A0}" type="pres">
      <dgm:prSet presAssocID="{9567A4BF-813C-436F-8034-DA87EBB2E610}" presName="centerShape" presStyleLbl="node0" presStyleIdx="0" presStyleCnt="1"/>
      <dgm:spPr/>
      <dgm:t>
        <a:bodyPr/>
        <a:lstStyle/>
        <a:p>
          <a:endParaRPr lang="es-EC"/>
        </a:p>
      </dgm:t>
    </dgm:pt>
    <dgm:pt modelId="{358EC256-0353-41D2-932C-CA4EB086F10C}" type="pres">
      <dgm:prSet presAssocID="{F113799A-ADD6-44A2-BF9A-E76CBBDE1697}" presName="parTrans" presStyleLbl="sibTrans2D1" presStyleIdx="0" presStyleCnt="6"/>
      <dgm:spPr/>
      <dgm:t>
        <a:bodyPr/>
        <a:lstStyle/>
        <a:p>
          <a:endParaRPr lang="es-EC"/>
        </a:p>
      </dgm:t>
    </dgm:pt>
    <dgm:pt modelId="{ECC1B1E5-6A90-4129-B4E0-ED27D2C90080}" type="pres">
      <dgm:prSet presAssocID="{F113799A-ADD6-44A2-BF9A-E76CBBDE1697}" presName="connectorText" presStyleLbl="sibTrans2D1" presStyleIdx="0" presStyleCnt="6"/>
      <dgm:spPr/>
      <dgm:t>
        <a:bodyPr/>
        <a:lstStyle/>
        <a:p>
          <a:endParaRPr lang="es-EC"/>
        </a:p>
      </dgm:t>
    </dgm:pt>
    <dgm:pt modelId="{14369B11-1184-4A32-B8A0-8B85A515DEE6}" type="pres">
      <dgm:prSet presAssocID="{9DD27F2A-29A4-4D94-A28F-5BA8159C79FD}" presName="node" presStyleLbl="node1" presStyleIdx="0" presStyleCnt="6">
        <dgm:presLayoutVars>
          <dgm:bulletEnabled val="1"/>
        </dgm:presLayoutVars>
      </dgm:prSet>
      <dgm:spPr/>
      <dgm:t>
        <a:bodyPr/>
        <a:lstStyle/>
        <a:p>
          <a:endParaRPr lang="es-EC"/>
        </a:p>
      </dgm:t>
    </dgm:pt>
    <dgm:pt modelId="{0D48E5C5-153D-454D-8279-87E093AD8A4C}" type="pres">
      <dgm:prSet presAssocID="{4231A0BB-DFD4-4C10-8C04-A980090E8582}" presName="parTrans" presStyleLbl="sibTrans2D1" presStyleIdx="1" presStyleCnt="6"/>
      <dgm:spPr/>
      <dgm:t>
        <a:bodyPr/>
        <a:lstStyle/>
        <a:p>
          <a:endParaRPr lang="es-EC"/>
        </a:p>
      </dgm:t>
    </dgm:pt>
    <dgm:pt modelId="{AE5A8D97-03B8-4235-8E84-934D1AC79D99}" type="pres">
      <dgm:prSet presAssocID="{4231A0BB-DFD4-4C10-8C04-A980090E8582}" presName="connectorText" presStyleLbl="sibTrans2D1" presStyleIdx="1" presStyleCnt="6"/>
      <dgm:spPr/>
      <dgm:t>
        <a:bodyPr/>
        <a:lstStyle/>
        <a:p>
          <a:endParaRPr lang="es-EC"/>
        </a:p>
      </dgm:t>
    </dgm:pt>
    <dgm:pt modelId="{79C502CD-43E1-4EFE-AFEB-DC1297A33EDC}" type="pres">
      <dgm:prSet presAssocID="{0F69C44C-0FF8-48FE-9C5F-91423F50FC25}" presName="node" presStyleLbl="node1" presStyleIdx="1" presStyleCnt="6">
        <dgm:presLayoutVars>
          <dgm:bulletEnabled val="1"/>
        </dgm:presLayoutVars>
      </dgm:prSet>
      <dgm:spPr/>
      <dgm:t>
        <a:bodyPr/>
        <a:lstStyle/>
        <a:p>
          <a:endParaRPr lang="es-EC"/>
        </a:p>
      </dgm:t>
    </dgm:pt>
    <dgm:pt modelId="{76FF8AE2-4F1B-4B32-8468-BEEE676B597A}" type="pres">
      <dgm:prSet presAssocID="{5C760415-D7C2-431F-A3F1-994E25C49A59}" presName="parTrans" presStyleLbl="sibTrans2D1" presStyleIdx="2" presStyleCnt="6"/>
      <dgm:spPr/>
      <dgm:t>
        <a:bodyPr/>
        <a:lstStyle/>
        <a:p>
          <a:endParaRPr lang="es-EC"/>
        </a:p>
      </dgm:t>
    </dgm:pt>
    <dgm:pt modelId="{E782AE64-35D5-4E2C-B8AC-DE5752A68FF2}" type="pres">
      <dgm:prSet presAssocID="{5C760415-D7C2-431F-A3F1-994E25C49A59}" presName="connectorText" presStyleLbl="sibTrans2D1" presStyleIdx="2" presStyleCnt="6"/>
      <dgm:spPr/>
      <dgm:t>
        <a:bodyPr/>
        <a:lstStyle/>
        <a:p>
          <a:endParaRPr lang="es-EC"/>
        </a:p>
      </dgm:t>
    </dgm:pt>
    <dgm:pt modelId="{DB2E162C-A00E-474B-8346-EE3298D2A6BA}" type="pres">
      <dgm:prSet presAssocID="{30D847D2-A5B5-4632-BCFE-6413FB61B534}" presName="node" presStyleLbl="node1" presStyleIdx="2" presStyleCnt="6">
        <dgm:presLayoutVars>
          <dgm:bulletEnabled val="1"/>
        </dgm:presLayoutVars>
      </dgm:prSet>
      <dgm:spPr/>
      <dgm:t>
        <a:bodyPr/>
        <a:lstStyle/>
        <a:p>
          <a:endParaRPr lang="es-EC"/>
        </a:p>
      </dgm:t>
    </dgm:pt>
    <dgm:pt modelId="{BE39DF38-BB9C-4C6C-A800-7611B95565EA}" type="pres">
      <dgm:prSet presAssocID="{EB44637D-4A7D-4794-81E5-8C1024D7BCA0}" presName="parTrans" presStyleLbl="sibTrans2D1" presStyleIdx="3" presStyleCnt="6"/>
      <dgm:spPr/>
      <dgm:t>
        <a:bodyPr/>
        <a:lstStyle/>
        <a:p>
          <a:endParaRPr lang="es-EC"/>
        </a:p>
      </dgm:t>
    </dgm:pt>
    <dgm:pt modelId="{7B171498-CBA6-45A8-A81B-F921E9A696DF}" type="pres">
      <dgm:prSet presAssocID="{EB44637D-4A7D-4794-81E5-8C1024D7BCA0}" presName="connectorText" presStyleLbl="sibTrans2D1" presStyleIdx="3" presStyleCnt="6"/>
      <dgm:spPr/>
      <dgm:t>
        <a:bodyPr/>
        <a:lstStyle/>
        <a:p>
          <a:endParaRPr lang="es-EC"/>
        </a:p>
      </dgm:t>
    </dgm:pt>
    <dgm:pt modelId="{B972885B-D9D3-4942-BB14-9E27B3E70BDC}" type="pres">
      <dgm:prSet presAssocID="{323299AC-E44B-4D4D-841B-F877204946D8}" presName="node" presStyleLbl="node1" presStyleIdx="3" presStyleCnt="6">
        <dgm:presLayoutVars>
          <dgm:bulletEnabled val="1"/>
        </dgm:presLayoutVars>
      </dgm:prSet>
      <dgm:spPr/>
      <dgm:t>
        <a:bodyPr/>
        <a:lstStyle/>
        <a:p>
          <a:endParaRPr lang="es-EC"/>
        </a:p>
      </dgm:t>
    </dgm:pt>
    <dgm:pt modelId="{6A0A574E-999B-4F65-9761-52F6F1D342D2}" type="pres">
      <dgm:prSet presAssocID="{D352B8AF-45C4-4EE8-9EE1-1CE1E179B66A}" presName="parTrans" presStyleLbl="sibTrans2D1" presStyleIdx="4" presStyleCnt="6"/>
      <dgm:spPr/>
      <dgm:t>
        <a:bodyPr/>
        <a:lstStyle/>
        <a:p>
          <a:endParaRPr lang="es-EC"/>
        </a:p>
      </dgm:t>
    </dgm:pt>
    <dgm:pt modelId="{F1E20F5A-7509-4ED6-91E2-E6CD9178C7EC}" type="pres">
      <dgm:prSet presAssocID="{D352B8AF-45C4-4EE8-9EE1-1CE1E179B66A}" presName="connectorText" presStyleLbl="sibTrans2D1" presStyleIdx="4" presStyleCnt="6"/>
      <dgm:spPr/>
      <dgm:t>
        <a:bodyPr/>
        <a:lstStyle/>
        <a:p>
          <a:endParaRPr lang="es-EC"/>
        </a:p>
      </dgm:t>
    </dgm:pt>
    <dgm:pt modelId="{5513A499-493D-4774-8D91-E577FA698FCF}" type="pres">
      <dgm:prSet presAssocID="{14739104-2BD1-4136-82A2-1F578D7F1875}" presName="node" presStyleLbl="node1" presStyleIdx="4" presStyleCnt="6">
        <dgm:presLayoutVars>
          <dgm:bulletEnabled val="1"/>
        </dgm:presLayoutVars>
      </dgm:prSet>
      <dgm:spPr/>
      <dgm:t>
        <a:bodyPr/>
        <a:lstStyle/>
        <a:p>
          <a:endParaRPr lang="es-EC"/>
        </a:p>
      </dgm:t>
    </dgm:pt>
    <dgm:pt modelId="{55488489-673F-4010-AADA-F9ABEED6B98C}" type="pres">
      <dgm:prSet presAssocID="{D7934E73-B7F9-43F9-B3FB-FEDC3262E7A3}" presName="parTrans" presStyleLbl="sibTrans2D1" presStyleIdx="5" presStyleCnt="6"/>
      <dgm:spPr/>
      <dgm:t>
        <a:bodyPr/>
        <a:lstStyle/>
        <a:p>
          <a:endParaRPr lang="es-EC"/>
        </a:p>
      </dgm:t>
    </dgm:pt>
    <dgm:pt modelId="{FF8635A5-5B76-4A40-9D21-0B284B232C8E}" type="pres">
      <dgm:prSet presAssocID="{D7934E73-B7F9-43F9-B3FB-FEDC3262E7A3}" presName="connectorText" presStyleLbl="sibTrans2D1" presStyleIdx="5" presStyleCnt="6"/>
      <dgm:spPr/>
      <dgm:t>
        <a:bodyPr/>
        <a:lstStyle/>
        <a:p>
          <a:endParaRPr lang="es-EC"/>
        </a:p>
      </dgm:t>
    </dgm:pt>
    <dgm:pt modelId="{3ECB0D94-41F2-492C-93ED-69FD66DFB252}" type="pres">
      <dgm:prSet presAssocID="{4E41235E-A1D9-4ABE-875B-0760B3C157CA}" presName="node" presStyleLbl="node1" presStyleIdx="5" presStyleCnt="6">
        <dgm:presLayoutVars>
          <dgm:bulletEnabled val="1"/>
        </dgm:presLayoutVars>
      </dgm:prSet>
      <dgm:spPr/>
      <dgm:t>
        <a:bodyPr/>
        <a:lstStyle/>
        <a:p>
          <a:endParaRPr lang="es-EC"/>
        </a:p>
      </dgm:t>
    </dgm:pt>
  </dgm:ptLst>
  <dgm:cxnLst>
    <dgm:cxn modelId="{804ACE6F-0260-4427-A671-9A1DDF1830EC}" srcId="{9567A4BF-813C-436F-8034-DA87EBB2E610}" destId="{0F69C44C-0FF8-48FE-9C5F-91423F50FC25}" srcOrd="1" destOrd="0" parTransId="{4231A0BB-DFD4-4C10-8C04-A980090E8582}" sibTransId="{55853A7E-0217-4A0B-A3FD-481642918E83}"/>
    <dgm:cxn modelId="{98786383-8395-44EA-8A71-E8AB6EE6A89B}" type="presOf" srcId="{4E41235E-A1D9-4ABE-875B-0760B3C157CA}" destId="{3ECB0D94-41F2-492C-93ED-69FD66DFB252}" srcOrd="0" destOrd="0" presId="urn:microsoft.com/office/officeart/2005/8/layout/radial5"/>
    <dgm:cxn modelId="{858079C1-CC0D-4AF8-8CA4-8A8A852859E2}" srcId="{9567A4BF-813C-436F-8034-DA87EBB2E610}" destId="{323299AC-E44B-4D4D-841B-F877204946D8}" srcOrd="3" destOrd="0" parTransId="{EB44637D-4A7D-4794-81E5-8C1024D7BCA0}" sibTransId="{30C53D45-AF3F-4D72-AB20-957CACF70815}"/>
    <dgm:cxn modelId="{0A2181AA-1669-4F55-B2F1-620C3A9E2AA0}" type="presOf" srcId="{5C760415-D7C2-431F-A3F1-994E25C49A59}" destId="{E782AE64-35D5-4E2C-B8AC-DE5752A68FF2}" srcOrd="1" destOrd="0" presId="urn:microsoft.com/office/officeart/2005/8/layout/radial5"/>
    <dgm:cxn modelId="{65854201-093D-4B30-B59D-801DDC42F18F}" type="presOf" srcId="{4231A0BB-DFD4-4C10-8C04-A980090E8582}" destId="{AE5A8D97-03B8-4235-8E84-934D1AC79D99}" srcOrd="1" destOrd="0" presId="urn:microsoft.com/office/officeart/2005/8/layout/radial5"/>
    <dgm:cxn modelId="{E88EE1EF-B955-4803-ADA6-F0C0CECDF565}" type="presOf" srcId="{EB44637D-4A7D-4794-81E5-8C1024D7BCA0}" destId="{7B171498-CBA6-45A8-A81B-F921E9A696DF}" srcOrd="1" destOrd="0" presId="urn:microsoft.com/office/officeart/2005/8/layout/radial5"/>
    <dgm:cxn modelId="{4B055DA8-A920-4784-80B2-8EBC7C0DB13D}" type="presOf" srcId="{FCD997E2-A38E-4095-8DEC-7765B29652BC}" destId="{16ED86D5-C0A1-4507-8313-B0307E1CA450}" srcOrd="0" destOrd="0" presId="urn:microsoft.com/office/officeart/2005/8/layout/radial5"/>
    <dgm:cxn modelId="{3B59451E-C5C4-47B3-8C4C-C55C36EEA3BF}" type="presOf" srcId="{9567A4BF-813C-436F-8034-DA87EBB2E610}" destId="{7F20939B-D1CE-4474-BA93-2CB7084EC5A0}" srcOrd="0" destOrd="0" presId="urn:microsoft.com/office/officeart/2005/8/layout/radial5"/>
    <dgm:cxn modelId="{28F821DC-8543-42A3-A605-8FDA5A75F8EF}" srcId="{9567A4BF-813C-436F-8034-DA87EBB2E610}" destId="{30D847D2-A5B5-4632-BCFE-6413FB61B534}" srcOrd="2" destOrd="0" parTransId="{5C760415-D7C2-431F-A3F1-994E25C49A59}" sibTransId="{827188F4-02B4-4287-B9C0-2FA3C55D7361}"/>
    <dgm:cxn modelId="{00CB4BA1-9C97-4B84-A987-7EEB7BCC6EC3}" type="presOf" srcId="{0F69C44C-0FF8-48FE-9C5F-91423F50FC25}" destId="{79C502CD-43E1-4EFE-AFEB-DC1297A33EDC}" srcOrd="0" destOrd="0" presId="urn:microsoft.com/office/officeart/2005/8/layout/radial5"/>
    <dgm:cxn modelId="{C890CFAF-26AB-42E9-B308-756BB043D782}" srcId="{9567A4BF-813C-436F-8034-DA87EBB2E610}" destId="{4E41235E-A1D9-4ABE-875B-0760B3C157CA}" srcOrd="5" destOrd="0" parTransId="{D7934E73-B7F9-43F9-B3FB-FEDC3262E7A3}" sibTransId="{E4432E0A-F671-4301-A3F3-CC97992B399D}"/>
    <dgm:cxn modelId="{75CB41C5-7D02-4F2A-9A3B-4B83D8F46394}" type="presOf" srcId="{EB44637D-4A7D-4794-81E5-8C1024D7BCA0}" destId="{BE39DF38-BB9C-4C6C-A800-7611B95565EA}" srcOrd="0" destOrd="0" presId="urn:microsoft.com/office/officeart/2005/8/layout/radial5"/>
    <dgm:cxn modelId="{DD751D6A-FBD7-40CC-A140-B5A820DB784A}" type="presOf" srcId="{D7934E73-B7F9-43F9-B3FB-FEDC3262E7A3}" destId="{55488489-673F-4010-AADA-F9ABEED6B98C}" srcOrd="0" destOrd="0" presId="urn:microsoft.com/office/officeart/2005/8/layout/radial5"/>
    <dgm:cxn modelId="{B1ECD11C-8D76-4DF6-8DD4-C42CBDC534A7}" type="presOf" srcId="{14739104-2BD1-4136-82A2-1F578D7F1875}" destId="{5513A499-493D-4774-8D91-E577FA698FCF}" srcOrd="0" destOrd="0" presId="urn:microsoft.com/office/officeart/2005/8/layout/radial5"/>
    <dgm:cxn modelId="{ED546203-D832-45FF-84A1-C1E2D21C1A9B}" srcId="{9567A4BF-813C-436F-8034-DA87EBB2E610}" destId="{14739104-2BD1-4136-82A2-1F578D7F1875}" srcOrd="4" destOrd="0" parTransId="{D352B8AF-45C4-4EE8-9EE1-1CE1E179B66A}" sibTransId="{CABD979D-9507-4DBF-8F32-B36930E5708B}"/>
    <dgm:cxn modelId="{9C759C78-713B-4F8F-88EF-EF857501E74C}" type="presOf" srcId="{9DD27F2A-29A4-4D94-A28F-5BA8159C79FD}" destId="{14369B11-1184-4A32-B8A0-8B85A515DEE6}" srcOrd="0" destOrd="0" presId="urn:microsoft.com/office/officeart/2005/8/layout/radial5"/>
    <dgm:cxn modelId="{6F514845-047B-4DDD-9168-9AF5E97B985B}" type="presOf" srcId="{F113799A-ADD6-44A2-BF9A-E76CBBDE1697}" destId="{358EC256-0353-41D2-932C-CA4EB086F10C}" srcOrd="0" destOrd="0" presId="urn:microsoft.com/office/officeart/2005/8/layout/radial5"/>
    <dgm:cxn modelId="{1931E261-EC2E-467A-9962-2CA8EB8D1B16}" type="presOf" srcId="{30D847D2-A5B5-4632-BCFE-6413FB61B534}" destId="{DB2E162C-A00E-474B-8346-EE3298D2A6BA}" srcOrd="0" destOrd="0" presId="urn:microsoft.com/office/officeart/2005/8/layout/radial5"/>
    <dgm:cxn modelId="{152AB556-B3B8-4AC3-BAD5-E09F01C899BD}" srcId="{9567A4BF-813C-436F-8034-DA87EBB2E610}" destId="{9DD27F2A-29A4-4D94-A28F-5BA8159C79FD}" srcOrd="0" destOrd="0" parTransId="{F113799A-ADD6-44A2-BF9A-E76CBBDE1697}" sibTransId="{FF66CD3F-DA98-48D7-B888-3073EB2B8A41}"/>
    <dgm:cxn modelId="{BDD028EF-07B1-4324-BE46-1879F5FE83E2}" type="presOf" srcId="{D352B8AF-45C4-4EE8-9EE1-1CE1E179B66A}" destId="{F1E20F5A-7509-4ED6-91E2-E6CD9178C7EC}" srcOrd="1" destOrd="0" presId="urn:microsoft.com/office/officeart/2005/8/layout/radial5"/>
    <dgm:cxn modelId="{0D5E2D8A-82C3-4AB1-AC31-8D3984F0D68B}" type="presOf" srcId="{D7934E73-B7F9-43F9-B3FB-FEDC3262E7A3}" destId="{FF8635A5-5B76-4A40-9D21-0B284B232C8E}" srcOrd="1" destOrd="0" presId="urn:microsoft.com/office/officeart/2005/8/layout/radial5"/>
    <dgm:cxn modelId="{9BF39533-880A-4C33-BB61-D13A2107196E}" type="presOf" srcId="{F113799A-ADD6-44A2-BF9A-E76CBBDE1697}" destId="{ECC1B1E5-6A90-4129-B4E0-ED27D2C90080}" srcOrd="1" destOrd="0" presId="urn:microsoft.com/office/officeart/2005/8/layout/radial5"/>
    <dgm:cxn modelId="{67BA4BF5-8755-4629-BDCE-77A6E4EDBAF5}" type="presOf" srcId="{323299AC-E44B-4D4D-841B-F877204946D8}" destId="{B972885B-D9D3-4942-BB14-9E27B3E70BDC}" srcOrd="0" destOrd="0" presId="urn:microsoft.com/office/officeart/2005/8/layout/radial5"/>
    <dgm:cxn modelId="{BDD0D340-79BA-4AC1-988A-E484624F00A7}" type="presOf" srcId="{5C760415-D7C2-431F-A3F1-994E25C49A59}" destId="{76FF8AE2-4F1B-4B32-8468-BEEE676B597A}" srcOrd="0" destOrd="0" presId="urn:microsoft.com/office/officeart/2005/8/layout/radial5"/>
    <dgm:cxn modelId="{8FCA1157-0260-4472-88D7-9450AFE55F29}" type="presOf" srcId="{D352B8AF-45C4-4EE8-9EE1-1CE1E179B66A}" destId="{6A0A574E-999B-4F65-9761-52F6F1D342D2}" srcOrd="0" destOrd="0" presId="urn:microsoft.com/office/officeart/2005/8/layout/radial5"/>
    <dgm:cxn modelId="{AF3E609F-BFAE-4E9F-87FC-ECD649C26E96}" type="presOf" srcId="{4231A0BB-DFD4-4C10-8C04-A980090E8582}" destId="{0D48E5C5-153D-454D-8279-87E093AD8A4C}" srcOrd="0" destOrd="0" presId="urn:microsoft.com/office/officeart/2005/8/layout/radial5"/>
    <dgm:cxn modelId="{69DFBCCF-03A9-47F2-9A1D-FCAE683F4F40}" srcId="{FCD997E2-A38E-4095-8DEC-7765B29652BC}" destId="{9567A4BF-813C-436F-8034-DA87EBB2E610}" srcOrd="0" destOrd="0" parTransId="{C0D5B80E-822C-4836-87EE-DFA414B8D610}" sibTransId="{658729B1-D37C-4B0E-A2D5-3B53E0D267E1}"/>
    <dgm:cxn modelId="{19544B2F-DBE4-482A-86A1-E71DBDA0B6CD}" type="presParOf" srcId="{16ED86D5-C0A1-4507-8313-B0307E1CA450}" destId="{7F20939B-D1CE-4474-BA93-2CB7084EC5A0}" srcOrd="0" destOrd="0" presId="urn:microsoft.com/office/officeart/2005/8/layout/radial5"/>
    <dgm:cxn modelId="{E778D246-EC72-47EC-952A-CC43352BCC33}" type="presParOf" srcId="{16ED86D5-C0A1-4507-8313-B0307E1CA450}" destId="{358EC256-0353-41D2-932C-CA4EB086F10C}" srcOrd="1" destOrd="0" presId="urn:microsoft.com/office/officeart/2005/8/layout/radial5"/>
    <dgm:cxn modelId="{E95DD44E-C7C0-4002-B95E-B46EB58B85B2}" type="presParOf" srcId="{358EC256-0353-41D2-932C-CA4EB086F10C}" destId="{ECC1B1E5-6A90-4129-B4E0-ED27D2C90080}" srcOrd="0" destOrd="0" presId="urn:microsoft.com/office/officeart/2005/8/layout/radial5"/>
    <dgm:cxn modelId="{CD74F5D8-15EE-412C-AE17-6585F3CA12DE}" type="presParOf" srcId="{16ED86D5-C0A1-4507-8313-B0307E1CA450}" destId="{14369B11-1184-4A32-B8A0-8B85A515DEE6}" srcOrd="2" destOrd="0" presId="urn:microsoft.com/office/officeart/2005/8/layout/radial5"/>
    <dgm:cxn modelId="{A655C6B5-D648-41C0-B679-970509373AEE}" type="presParOf" srcId="{16ED86D5-C0A1-4507-8313-B0307E1CA450}" destId="{0D48E5C5-153D-454D-8279-87E093AD8A4C}" srcOrd="3" destOrd="0" presId="urn:microsoft.com/office/officeart/2005/8/layout/radial5"/>
    <dgm:cxn modelId="{2AAFCCFB-B9A4-4843-A035-382100C2C72B}" type="presParOf" srcId="{0D48E5C5-153D-454D-8279-87E093AD8A4C}" destId="{AE5A8D97-03B8-4235-8E84-934D1AC79D99}" srcOrd="0" destOrd="0" presId="urn:microsoft.com/office/officeart/2005/8/layout/radial5"/>
    <dgm:cxn modelId="{14EAFAFF-E1E5-4739-863C-91136A4A5CAF}" type="presParOf" srcId="{16ED86D5-C0A1-4507-8313-B0307E1CA450}" destId="{79C502CD-43E1-4EFE-AFEB-DC1297A33EDC}" srcOrd="4" destOrd="0" presId="urn:microsoft.com/office/officeart/2005/8/layout/radial5"/>
    <dgm:cxn modelId="{0888E709-0188-4616-A49E-5B531A10D355}" type="presParOf" srcId="{16ED86D5-C0A1-4507-8313-B0307E1CA450}" destId="{76FF8AE2-4F1B-4B32-8468-BEEE676B597A}" srcOrd="5" destOrd="0" presId="urn:microsoft.com/office/officeart/2005/8/layout/radial5"/>
    <dgm:cxn modelId="{9A9E70C4-FC77-492C-AD45-F18489C9BEA4}" type="presParOf" srcId="{76FF8AE2-4F1B-4B32-8468-BEEE676B597A}" destId="{E782AE64-35D5-4E2C-B8AC-DE5752A68FF2}" srcOrd="0" destOrd="0" presId="urn:microsoft.com/office/officeart/2005/8/layout/radial5"/>
    <dgm:cxn modelId="{EAD37FDE-10A5-4F8F-801A-F7198E72D823}" type="presParOf" srcId="{16ED86D5-C0A1-4507-8313-B0307E1CA450}" destId="{DB2E162C-A00E-474B-8346-EE3298D2A6BA}" srcOrd="6" destOrd="0" presId="urn:microsoft.com/office/officeart/2005/8/layout/radial5"/>
    <dgm:cxn modelId="{A08EA72D-5F86-4B36-A116-36FDF12854FC}" type="presParOf" srcId="{16ED86D5-C0A1-4507-8313-B0307E1CA450}" destId="{BE39DF38-BB9C-4C6C-A800-7611B95565EA}" srcOrd="7" destOrd="0" presId="urn:microsoft.com/office/officeart/2005/8/layout/radial5"/>
    <dgm:cxn modelId="{88B03210-D3F7-4E74-94C3-C39D75BCE5D0}" type="presParOf" srcId="{BE39DF38-BB9C-4C6C-A800-7611B95565EA}" destId="{7B171498-CBA6-45A8-A81B-F921E9A696DF}" srcOrd="0" destOrd="0" presId="urn:microsoft.com/office/officeart/2005/8/layout/radial5"/>
    <dgm:cxn modelId="{0EEEE236-3250-46B5-A6C8-621584339D00}" type="presParOf" srcId="{16ED86D5-C0A1-4507-8313-B0307E1CA450}" destId="{B972885B-D9D3-4942-BB14-9E27B3E70BDC}" srcOrd="8" destOrd="0" presId="urn:microsoft.com/office/officeart/2005/8/layout/radial5"/>
    <dgm:cxn modelId="{774EC7C7-4BE9-4EB5-8A1E-D6C437809A90}" type="presParOf" srcId="{16ED86D5-C0A1-4507-8313-B0307E1CA450}" destId="{6A0A574E-999B-4F65-9761-52F6F1D342D2}" srcOrd="9" destOrd="0" presId="urn:microsoft.com/office/officeart/2005/8/layout/radial5"/>
    <dgm:cxn modelId="{64B4101F-CEDD-4DEB-8119-F56534E71C3F}" type="presParOf" srcId="{6A0A574E-999B-4F65-9761-52F6F1D342D2}" destId="{F1E20F5A-7509-4ED6-91E2-E6CD9178C7EC}" srcOrd="0" destOrd="0" presId="urn:microsoft.com/office/officeart/2005/8/layout/radial5"/>
    <dgm:cxn modelId="{2A1888D1-080B-4D7F-9EC4-97A9C4F91134}" type="presParOf" srcId="{16ED86D5-C0A1-4507-8313-B0307E1CA450}" destId="{5513A499-493D-4774-8D91-E577FA698FCF}" srcOrd="10" destOrd="0" presId="urn:microsoft.com/office/officeart/2005/8/layout/radial5"/>
    <dgm:cxn modelId="{D40459E6-0F65-4880-A25F-00831C2F490C}" type="presParOf" srcId="{16ED86D5-C0A1-4507-8313-B0307E1CA450}" destId="{55488489-673F-4010-AADA-F9ABEED6B98C}" srcOrd="11" destOrd="0" presId="urn:microsoft.com/office/officeart/2005/8/layout/radial5"/>
    <dgm:cxn modelId="{A1D7CC3F-4277-4883-8C89-FCB730F76BF9}" type="presParOf" srcId="{55488489-673F-4010-AADA-F9ABEED6B98C}" destId="{FF8635A5-5B76-4A40-9D21-0B284B232C8E}" srcOrd="0" destOrd="0" presId="urn:microsoft.com/office/officeart/2005/8/layout/radial5"/>
    <dgm:cxn modelId="{3DCCD388-6DFF-4925-9CE8-77BDF63D4BCC}" type="presParOf" srcId="{16ED86D5-C0A1-4507-8313-B0307E1CA450}" destId="{3ECB0D94-41F2-492C-93ED-69FD66DFB252}"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0939B-D1CE-4474-BA93-2CB7084EC5A0}">
      <dsp:nvSpPr>
        <dsp:cNvPr id="0" name=""/>
        <dsp:cNvSpPr/>
      </dsp:nvSpPr>
      <dsp:spPr>
        <a:xfrm>
          <a:off x="4597923" y="2180923"/>
          <a:ext cx="1556704" cy="1556704"/>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DERECHO AL AGUA</a:t>
          </a:r>
          <a:endParaRPr lang="es-EC" sz="2000" kern="1200" dirty="0"/>
        </a:p>
      </dsp:txBody>
      <dsp:txXfrm>
        <a:off x="4825897" y="2408897"/>
        <a:ext cx="1100756" cy="1100756"/>
      </dsp:txXfrm>
    </dsp:sp>
    <dsp:sp modelId="{358EC256-0353-41D2-932C-CA4EB086F10C}">
      <dsp:nvSpPr>
        <dsp:cNvPr id="0" name=""/>
        <dsp:cNvSpPr/>
      </dsp:nvSpPr>
      <dsp:spPr>
        <a:xfrm rot="16200000">
          <a:off x="5211767" y="1615202"/>
          <a:ext cx="329016" cy="529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5261120" y="1770411"/>
        <a:ext cx="230311" cy="317567"/>
      </dsp:txXfrm>
    </dsp:sp>
    <dsp:sp modelId="{14369B11-1184-4A32-B8A0-8B85A515DEE6}">
      <dsp:nvSpPr>
        <dsp:cNvPr id="0" name=""/>
        <dsp:cNvSpPr/>
      </dsp:nvSpPr>
      <dsp:spPr>
        <a:xfrm>
          <a:off x="4597923" y="3432"/>
          <a:ext cx="1556704" cy="1556704"/>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ALIMENTOS</a:t>
          </a:r>
          <a:endParaRPr lang="es-EC" sz="1500" kern="1200" dirty="0"/>
        </a:p>
      </dsp:txBody>
      <dsp:txXfrm>
        <a:off x="4825897" y="231406"/>
        <a:ext cx="1100756" cy="1100756"/>
      </dsp:txXfrm>
    </dsp:sp>
    <dsp:sp modelId="{0D48E5C5-153D-454D-8279-87E093AD8A4C}">
      <dsp:nvSpPr>
        <dsp:cNvPr id="0" name=""/>
        <dsp:cNvSpPr/>
      </dsp:nvSpPr>
      <dsp:spPr>
        <a:xfrm rot="19800000">
          <a:off x="6146584" y="2154918"/>
          <a:ext cx="329016" cy="529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6153196" y="2285450"/>
        <a:ext cx="230311" cy="317567"/>
      </dsp:txXfrm>
    </dsp:sp>
    <dsp:sp modelId="{79C502CD-43E1-4EFE-AFEB-DC1297A33EDC}">
      <dsp:nvSpPr>
        <dsp:cNvPr id="0" name=""/>
        <dsp:cNvSpPr/>
      </dsp:nvSpPr>
      <dsp:spPr>
        <a:xfrm>
          <a:off x="6483685" y="1092177"/>
          <a:ext cx="1556704" cy="1556704"/>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NATURALEZA</a:t>
          </a:r>
          <a:endParaRPr lang="es-EC" sz="1500" kern="1200" dirty="0"/>
        </a:p>
      </dsp:txBody>
      <dsp:txXfrm>
        <a:off x="6711659" y="1320151"/>
        <a:ext cx="1100756" cy="1100756"/>
      </dsp:txXfrm>
    </dsp:sp>
    <dsp:sp modelId="{76FF8AE2-4F1B-4B32-8468-BEEE676B597A}">
      <dsp:nvSpPr>
        <dsp:cNvPr id="0" name=""/>
        <dsp:cNvSpPr/>
      </dsp:nvSpPr>
      <dsp:spPr>
        <a:xfrm rot="1800000">
          <a:off x="6146584" y="3234352"/>
          <a:ext cx="329016" cy="529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6153196" y="3315532"/>
        <a:ext cx="230311" cy="317567"/>
      </dsp:txXfrm>
    </dsp:sp>
    <dsp:sp modelId="{DB2E162C-A00E-474B-8346-EE3298D2A6BA}">
      <dsp:nvSpPr>
        <dsp:cNvPr id="0" name=""/>
        <dsp:cNvSpPr/>
      </dsp:nvSpPr>
      <dsp:spPr>
        <a:xfrm>
          <a:off x="6483685" y="3269668"/>
          <a:ext cx="1556704" cy="1556704"/>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DIGNIDAD</a:t>
          </a:r>
          <a:endParaRPr lang="es-EC" sz="1500" kern="1200" dirty="0"/>
        </a:p>
      </dsp:txBody>
      <dsp:txXfrm>
        <a:off x="6711659" y="3497642"/>
        <a:ext cx="1100756" cy="1100756"/>
      </dsp:txXfrm>
    </dsp:sp>
    <dsp:sp modelId="{BE39DF38-BB9C-4C6C-A800-7611B95565EA}">
      <dsp:nvSpPr>
        <dsp:cNvPr id="0" name=""/>
        <dsp:cNvSpPr/>
      </dsp:nvSpPr>
      <dsp:spPr>
        <a:xfrm rot="5400000">
          <a:off x="5211767" y="3774069"/>
          <a:ext cx="329016" cy="529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5261120" y="3830573"/>
        <a:ext cx="230311" cy="317567"/>
      </dsp:txXfrm>
    </dsp:sp>
    <dsp:sp modelId="{B972885B-D9D3-4942-BB14-9E27B3E70BDC}">
      <dsp:nvSpPr>
        <dsp:cNvPr id="0" name=""/>
        <dsp:cNvSpPr/>
      </dsp:nvSpPr>
      <dsp:spPr>
        <a:xfrm>
          <a:off x="4597923" y="4358413"/>
          <a:ext cx="1556704" cy="1556704"/>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SALUD</a:t>
          </a:r>
          <a:endParaRPr lang="es-EC" sz="1500" kern="1200" dirty="0"/>
        </a:p>
      </dsp:txBody>
      <dsp:txXfrm>
        <a:off x="4825897" y="4586387"/>
        <a:ext cx="1100756" cy="1100756"/>
      </dsp:txXfrm>
    </dsp:sp>
    <dsp:sp modelId="{6A0A574E-999B-4F65-9761-52F6F1D342D2}">
      <dsp:nvSpPr>
        <dsp:cNvPr id="0" name=""/>
        <dsp:cNvSpPr/>
      </dsp:nvSpPr>
      <dsp:spPr>
        <a:xfrm rot="9000000">
          <a:off x="4276950" y="3234352"/>
          <a:ext cx="329016" cy="529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10800000">
        <a:off x="4369043" y="3315532"/>
        <a:ext cx="230311" cy="317567"/>
      </dsp:txXfrm>
    </dsp:sp>
    <dsp:sp modelId="{5513A499-493D-4774-8D91-E577FA698FCF}">
      <dsp:nvSpPr>
        <dsp:cNvPr id="0" name=""/>
        <dsp:cNvSpPr/>
      </dsp:nvSpPr>
      <dsp:spPr>
        <a:xfrm>
          <a:off x="2712160" y="3269668"/>
          <a:ext cx="1556704" cy="1556704"/>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VIDA</a:t>
          </a:r>
          <a:endParaRPr lang="es-EC" sz="1500" kern="1200" dirty="0"/>
        </a:p>
      </dsp:txBody>
      <dsp:txXfrm>
        <a:off x="2940134" y="3497642"/>
        <a:ext cx="1100756" cy="1100756"/>
      </dsp:txXfrm>
    </dsp:sp>
    <dsp:sp modelId="{55488489-673F-4010-AADA-F9ABEED6B98C}">
      <dsp:nvSpPr>
        <dsp:cNvPr id="0" name=""/>
        <dsp:cNvSpPr/>
      </dsp:nvSpPr>
      <dsp:spPr>
        <a:xfrm rot="12600000">
          <a:off x="4276950" y="2154918"/>
          <a:ext cx="329016" cy="529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10800000">
        <a:off x="4369043" y="2285450"/>
        <a:ext cx="230311" cy="317567"/>
      </dsp:txXfrm>
    </dsp:sp>
    <dsp:sp modelId="{3ECB0D94-41F2-492C-93ED-69FD66DFB252}">
      <dsp:nvSpPr>
        <dsp:cNvPr id="0" name=""/>
        <dsp:cNvSpPr/>
      </dsp:nvSpPr>
      <dsp:spPr>
        <a:xfrm>
          <a:off x="2712160" y="1092177"/>
          <a:ext cx="1556704" cy="1556704"/>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AMBIENTE SANO</a:t>
          </a:r>
        </a:p>
        <a:p>
          <a:pPr lvl="0" algn="ctr" defTabSz="666750">
            <a:lnSpc>
              <a:spcPct val="90000"/>
            </a:lnSpc>
            <a:spcBef>
              <a:spcPct val="0"/>
            </a:spcBef>
            <a:spcAft>
              <a:spcPct val="35000"/>
            </a:spcAft>
          </a:pPr>
          <a:endParaRPr lang="es-EC" sz="1500" kern="1200" dirty="0"/>
        </a:p>
      </dsp:txBody>
      <dsp:txXfrm>
        <a:off x="2940134" y="1320151"/>
        <a:ext cx="1100756" cy="110075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298A5B62-F8B2-4C4A-B7EE-0D99E91B5742}" type="datetimeFigureOut">
              <a:rPr lang="es-ES" smtClean="0"/>
              <a:t>03/10/2018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2CB3F5A-2CB3-461C-A963-1B5CC607D38A}" type="slidenum">
              <a:rPr lang="es-ES" smtClean="0"/>
              <a:t>‹Nº›</a:t>
            </a:fld>
            <a:endParaRPr lang="es-ES"/>
          </a:p>
        </p:txBody>
      </p:sp>
    </p:spTree>
    <p:extLst>
      <p:ext uri="{BB962C8B-B14F-4D97-AF65-F5344CB8AC3E}">
        <p14:creationId xmlns:p14="http://schemas.microsoft.com/office/powerpoint/2010/main" val="143490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98A5B62-F8B2-4C4A-B7EE-0D99E91B5742}" type="datetimeFigureOut">
              <a:rPr lang="es-ES" smtClean="0"/>
              <a:t>03/10/2018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2CB3F5A-2CB3-461C-A963-1B5CC607D38A}" type="slidenum">
              <a:rPr lang="es-ES" smtClean="0"/>
              <a:t>‹Nº›</a:t>
            </a:fld>
            <a:endParaRPr lang="es-ES"/>
          </a:p>
        </p:txBody>
      </p:sp>
    </p:spTree>
    <p:extLst>
      <p:ext uri="{BB962C8B-B14F-4D97-AF65-F5344CB8AC3E}">
        <p14:creationId xmlns:p14="http://schemas.microsoft.com/office/powerpoint/2010/main" val="39059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98A5B62-F8B2-4C4A-B7EE-0D99E91B5742}" type="datetimeFigureOut">
              <a:rPr lang="es-ES" smtClean="0"/>
              <a:t>03/10/2018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2CB3F5A-2CB3-461C-A963-1B5CC607D38A}" type="slidenum">
              <a:rPr lang="es-ES" smtClean="0"/>
              <a:t>‹Nº›</a:t>
            </a:fld>
            <a:endParaRPr lang="es-ES"/>
          </a:p>
        </p:txBody>
      </p:sp>
    </p:spTree>
    <p:extLst>
      <p:ext uri="{BB962C8B-B14F-4D97-AF65-F5344CB8AC3E}">
        <p14:creationId xmlns:p14="http://schemas.microsoft.com/office/powerpoint/2010/main" val="408423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98A5B62-F8B2-4C4A-B7EE-0D99E91B5742}" type="datetimeFigureOut">
              <a:rPr lang="es-ES" smtClean="0"/>
              <a:t>03/10/2018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2CB3F5A-2CB3-461C-A963-1B5CC607D38A}" type="slidenum">
              <a:rPr lang="es-ES" smtClean="0"/>
              <a:t>‹Nº›</a:t>
            </a:fld>
            <a:endParaRPr lang="es-ES"/>
          </a:p>
        </p:txBody>
      </p:sp>
    </p:spTree>
    <p:extLst>
      <p:ext uri="{BB962C8B-B14F-4D97-AF65-F5344CB8AC3E}">
        <p14:creationId xmlns:p14="http://schemas.microsoft.com/office/powerpoint/2010/main" val="89660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298A5B62-F8B2-4C4A-B7EE-0D99E91B5742}" type="datetimeFigureOut">
              <a:rPr lang="es-ES" smtClean="0"/>
              <a:t>03/10/2018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2CB3F5A-2CB3-461C-A963-1B5CC607D38A}" type="slidenum">
              <a:rPr lang="es-ES" smtClean="0"/>
              <a:t>‹Nº›</a:t>
            </a:fld>
            <a:endParaRPr lang="es-ES"/>
          </a:p>
        </p:txBody>
      </p:sp>
    </p:spTree>
    <p:extLst>
      <p:ext uri="{BB962C8B-B14F-4D97-AF65-F5344CB8AC3E}">
        <p14:creationId xmlns:p14="http://schemas.microsoft.com/office/powerpoint/2010/main" val="91948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298A5B62-F8B2-4C4A-B7EE-0D99E91B5742}" type="datetimeFigureOut">
              <a:rPr lang="es-ES" smtClean="0"/>
              <a:t>03/10/2018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2CB3F5A-2CB3-461C-A963-1B5CC607D38A}" type="slidenum">
              <a:rPr lang="es-ES" smtClean="0"/>
              <a:t>‹Nº›</a:t>
            </a:fld>
            <a:endParaRPr lang="es-ES"/>
          </a:p>
        </p:txBody>
      </p:sp>
    </p:spTree>
    <p:extLst>
      <p:ext uri="{BB962C8B-B14F-4D97-AF65-F5344CB8AC3E}">
        <p14:creationId xmlns:p14="http://schemas.microsoft.com/office/powerpoint/2010/main" val="92679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298A5B62-F8B2-4C4A-B7EE-0D99E91B5742}" type="datetimeFigureOut">
              <a:rPr lang="es-ES" smtClean="0"/>
              <a:t>03/10/2018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2CB3F5A-2CB3-461C-A963-1B5CC607D38A}" type="slidenum">
              <a:rPr lang="es-ES" smtClean="0"/>
              <a:t>‹Nº›</a:t>
            </a:fld>
            <a:endParaRPr lang="es-ES"/>
          </a:p>
        </p:txBody>
      </p:sp>
    </p:spTree>
    <p:extLst>
      <p:ext uri="{BB962C8B-B14F-4D97-AF65-F5344CB8AC3E}">
        <p14:creationId xmlns:p14="http://schemas.microsoft.com/office/powerpoint/2010/main" val="317043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298A5B62-F8B2-4C4A-B7EE-0D99E91B5742}" type="datetimeFigureOut">
              <a:rPr lang="es-ES" smtClean="0"/>
              <a:t>03/10/2018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2CB3F5A-2CB3-461C-A963-1B5CC607D38A}" type="slidenum">
              <a:rPr lang="es-ES" smtClean="0"/>
              <a:t>‹Nº›</a:t>
            </a:fld>
            <a:endParaRPr lang="es-ES"/>
          </a:p>
        </p:txBody>
      </p:sp>
    </p:spTree>
    <p:extLst>
      <p:ext uri="{BB962C8B-B14F-4D97-AF65-F5344CB8AC3E}">
        <p14:creationId xmlns:p14="http://schemas.microsoft.com/office/powerpoint/2010/main" val="403459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98A5B62-F8B2-4C4A-B7EE-0D99E91B5742}" type="datetimeFigureOut">
              <a:rPr lang="es-ES" smtClean="0"/>
              <a:t>03/10/2018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2CB3F5A-2CB3-461C-A963-1B5CC607D38A}" type="slidenum">
              <a:rPr lang="es-ES" smtClean="0"/>
              <a:t>‹Nº›</a:t>
            </a:fld>
            <a:endParaRPr lang="es-ES"/>
          </a:p>
        </p:txBody>
      </p:sp>
    </p:spTree>
    <p:extLst>
      <p:ext uri="{BB962C8B-B14F-4D97-AF65-F5344CB8AC3E}">
        <p14:creationId xmlns:p14="http://schemas.microsoft.com/office/powerpoint/2010/main" val="426998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98A5B62-F8B2-4C4A-B7EE-0D99E91B5742}" type="datetimeFigureOut">
              <a:rPr lang="es-ES" smtClean="0"/>
              <a:t>03/10/2018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2CB3F5A-2CB3-461C-A963-1B5CC607D38A}" type="slidenum">
              <a:rPr lang="es-ES" smtClean="0"/>
              <a:t>‹Nº›</a:t>
            </a:fld>
            <a:endParaRPr lang="es-ES"/>
          </a:p>
        </p:txBody>
      </p:sp>
    </p:spTree>
    <p:extLst>
      <p:ext uri="{BB962C8B-B14F-4D97-AF65-F5344CB8AC3E}">
        <p14:creationId xmlns:p14="http://schemas.microsoft.com/office/powerpoint/2010/main" val="38700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98A5B62-F8B2-4C4A-B7EE-0D99E91B5742}" type="datetimeFigureOut">
              <a:rPr lang="es-ES" smtClean="0"/>
              <a:t>03/10/2018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2CB3F5A-2CB3-461C-A963-1B5CC607D38A}" type="slidenum">
              <a:rPr lang="es-ES" smtClean="0"/>
              <a:t>‹Nº›</a:t>
            </a:fld>
            <a:endParaRPr lang="es-ES"/>
          </a:p>
        </p:txBody>
      </p:sp>
    </p:spTree>
    <p:extLst>
      <p:ext uri="{BB962C8B-B14F-4D97-AF65-F5344CB8AC3E}">
        <p14:creationId xmlns:p14="http://schemas.microsoft.com/office/powerpoint/2010/main" val="64195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A5B62-F8B2-4C4A-B7EE-0D99E91B5742}" type="datetimeFigureOut">
              <a:rPr lang="es-ES" smtClean="0"/>
              <a:t>03/10/2018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B3F5A-2CB3-461C-A963-1B5CC607D38A}" type="slidenum">
              <a:rPr lang="es-ES" smtClean="0"/>
              <a:t>‹Nº›</a:t>
            </a:fld>
            <a:endParaRPr lang="es-ES"/>
          </a:p>
        </p:txBody>
      </p:sp>
    </p:spTree>
    <p:extLst>
      <p:ext uri="{BB962C8B-B14F-4D97-AF65-F5344CB8AC3E}">
        <p14:creationId xmlns:p14="http://schemas.microsoft.com/office/powerpoint/2010/main" val="3471305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97875" y="1984511"/>
            <a:ext cx="9144000" cy="2387600"/>
          </a:xfrm>
        </p:spPr>
        <p:txBody>
          <a:bodyPr>
            <a:normAutofit fontScale="90000"/>
          </a:bodyPr>
          <a:lstStyle/>
          <a:p>
            <a:r>
              <a:rPr lang="es-ES" dirty="0" smtClean="0"/>
              <a:t>AGUA Y BIODIVERSIDAD: UNA REFLEXIÓN ÉTICA Y JURÍDICA</a:t>
            </a:r>
            <a:endParaRPr lang="es-ES" dirty="0"/>
          </a:p>
        </p:txBody>
      </p:sp>
      <p:sp>
        <p:nvSpPr>
          <p:cNvPr id="3" name="Subtítulo 2"/>
          <p:cNvSpPr>
            <a:spLocks noGrp="1"/>
          </p:cNvSpPr>
          <p:nvPr>
            <p:ph type="subTitle" idx="1"/>
          </p:nvPr>
        </p:nvSpPr>
        <p:spPr>
          <a:xfrm>
            <a:off x="1341120" y="5202238"/>
            <a:ext cx="9144000" cy="1655762"/>
          </a:xfrm>
        </p:spPr>
        <p:txBody>
          <a:bodyPr/>
          <a:lstStyle/>
          <a:p>
            <a:r>
              <a:rPr lang="es-ES" dirty="0" smtClean="0"/>
              <a:t>Adriana Mora Bernal</a:t>
            </a:r>
          </a:p>
          <a:p>
            <a:r>
              <a:rPr lang="es-ES" dirty="0" smtClean="0"/>
              <a:t>Departamento de Recursos Hídricos y Ciencias Ambientales</a:t>
            </a:r>
          </a:p>
          <a:p>
            <a:r>
              <a:rPr lang="es-ES" dirty="0" smtClean="0"/>
              <a:t>Universidad de Cuenca</a:t>
            </a:r>
            <a:endParaRPr lang="es-ES" dirty="0"/>
          </a:p>
        </p:txBody>
      </p:sp>
      <p:pic>
        <p:nvPicPr>
          <p:cNvPr id="4" name="Imagen 3"/>
          <p:cNvPicPr>
            <a:picLocks noChangeAspect="1"/>
          </p:cNvPicPr>
          <p:nvPr/>
        </p:nvPicPr>
        <p:blipFill rotWithShape="1">
          <a:blip r:embed="rId2"/>
          <a:srcRect t="9554" r="1474" b="74018"/>
          <a:stretch/>
        </p:blipFill>
        <p:spPr>
          <a:xfrm>
            <a:off x="0" y="470263"/>
            <a:ext cx="12192000" cy="1163386"/>
          </a:xfrm>
          <a:prstGeom prst="rect">
            <a:avLst/>
          </a:prstGeom>
        </p:spPr>
      </p:pic>
    </p:spTree>
    <p:extLst>
      <p:ext uri="{BB962C8B-B14F-4D97-AF65-F5344CB8AC3E}">
        <p14:creationId xmlns:p14="http://schemas.microsoft.com/office/powerpoint/2010/main" val="1651954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smtClean="0"/>
              <a:t>AMBIENTE</a:t>
            </a:r>
            <a:endParaRPr lang="es-EC" b="1" dirty="0"/>
          </a:p>
        </p:txBody>
      </p:sp>
      <p:sp>
        <p:nvSpPr>
          <p:cNvPr id="3" name="Marcador de contenido 2"/>
          <p:cNvSpPr>
            <a:spLocks noGrp="1"/>
          </p:cNvSpPr>
          <p:nvPr>
            <p:ph idx="1"/>
          </p:nvPr>
        </p:nvSpPr>
        <p:spPr/>
        <p:txBody>
          <a:bodyPr>
            <a:normAutofit lnSpcReduction="10000"/>
          </a:bodyPr>
          <a:lstStyle/>
          <a:p>
            <a:pPr marL="0" indent="0">
              <a:buNone/>
            </a:pPr>
            <a:r>
              <a:rPr lang="es-EC" dirty="0">
                <a:latin typeface="+mj-lt"/>
              </a:rPr>
              <a:t>Los ecosistemas naturales proveen de variedad de servicios ambientales. </a:t>
            </a:r>
          </a:p>
          <a:p>
            <a:pPr marL="0" indent="0">
              <a:buNone/>
            </a:pPr>
            <a:r>
              <a:rPr lang="es-EC" dirty="0">
                <a:latin typeface="+mj-lt"/>
              </a:rPr>
              <a:t>Servicios Ambientales: </a:t>
            </a:r>
            <a:endParaRPr lang="es-EC" dirty="0" smtClean="0">
              <a:latin typeface="+mj-lt"/>
            </a:endParaRPr>
          </a:p>
          <a:p>
            <a:r>
              <a:rPr lang="es-EC" dirty="0" smtClean="0">
                <a:latin typeface="+mj-lt"/>
              </a:rPr>
              <a:t>Biodiversidad</a:t>
            </a:r>
          </a:p>
          <a:p>
            <a:r>
              <a:rPr lang="es-EC" dirty="0" smtClean="0">
                <a:latin typeface="+mj-lt"/>
              </a:rPr>
              <a:t>Agua </a:t>
            </a:r>
          </a:p>
          <a:p>
            <a:r>
              <a:rPr lang="es-EC" dirty="0" smtClean="0">
                <a:latin typeface="+mj-lt"/>
              </a:rPr>
              <a:t>Belleza escénica</a:t>
            </a:r>
          </a:p>
          <a:p>
            <a:r>
              <a:rPr lang="es-EC" dirty="0" smtClean="0">
                <a:latin typeface="+mj-lt"/>
              </a:rPr>
              <a:t>Herencia </a:t>
            </a:r>
            <a:r>
              <a:rPr lang="es-EC" dirty="0">
                <a:latin typeface="+mj-lt"/>
              </a:rPr>
              <a:t>cultural e </a:t>
            </a:r>
            <a:r>
              <a:rPr lang="es-EC" dirty="0" smtClean="0">
                <a:latin typeface="+mj-lt"/>
              </a:rPr>
              <a:t>identidad</a:t>
            </a:r>
          </a:p>
          <a:p>
            <a:r>
              <a:rPr lang="es-EC" dirty="0" smtClean="0">
                <a:latin typeface="+mj-lt"/>
              </a:rPr>
              <a:t>Inspiración </a:t>
            </a:r>
            <a:r>
              <a:rPr lang="es-EC" dirty="0">
                <a:latin typeface="+mj-lt"/>
              </a:rPr>
              <a:t>artística y </a:t>
            </a:r>
            <a:r>
              <a:rPr lang="es-EC" dirty="0" smtClean="0">
                <a:latin typeface="+mj-lt"/>
              </a:rPr>
              <a:t>espiritual </a:t>
            </a:r>
          </a:p>
          <a:p>
            <a:r>
              <a:rPr lang="es-EC" dirty="0" smtClean="0">
                <a:latin typeface="+mj-lt"/>
              </a:rPr>
              <a:t>Reducción </a:t>
            </a:r>
            <a:r>
              <a:rPr lang="es-EC" dirty="0">
                <a:latin typeface="+mj-lt"/>
              </a:rPr>
              <a:t>del dióxido de carbono</a:t>
            </a:r>
          </a:p>
          <a:p>
            <a:endParaRPr lang="es-EC" dirty="0"/>
          </a:p>
        </p:txBody>
      </p:sp>
      <p:grpSp>
        <p:nvGrpSpPr>
          <p:cNvPr id="4" name="Grupo 3"/>
          <p:cNvGrpSpPr/>
          <p:nvPr/>
        </p:nvGrpSpPr>
        <p:grpSpPr>
          <a:xfrm>
            <a:off x="0" y="-63382"/>
            <a:ext cx="12192000" cy="646185"/>
            <a:chOff x="0" y="0"/>
            <a:chExt cx="12192000" cy="2182576"/>
          </a:xfrm>
          <a:solidFill>
            <a:schemeClr val="accent1">
              <a:lumMod val="75000"/>
            </a:schemeClr>
          </a:solidFill>
        </p:grpSpPr>
        <p:sp>
          <p:nvSpPr>
            <p:cNvPr id="5" name="Rectángulo redondeado 4"/>
            <p:cNvSpPr/>
            <p:nvPr/>
          </p:nvSpPr>
          <p:spPr>
            <a:xfrm>
              <a:off x="0" y="0"/>
              <a:ext cx="12192000" cy="2182576"/>
            </a:xfrm>
            <a:prstGeom prst="roundRect">
              <a:avLst/>
            </a:prstGeom>
            <a:grp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sp>
        <p:sp>
          <p:nvSpPr>
            <p:cNvPr id="6" name="Rectángulo 5"/>
            <p:cNvSpPr/>
            <p:nvPr/>
          </p:nvSpPr>
          <p:spPr>
            <a:xfrm>
              <a:off x="106545" y="106545"/>
              <a:ext cx="11978910" cy="1969486"/>
            </a:xfrm>
            <a:prstGeom prst="rect">
              <a:avLst/>
            </a:prstGeom>
            <a:grpFill/>
            <a:ln>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EC" sz="4400" kern="1200" dirty="0">
                <a:latin typeface="Calisto MT" panose="02040603050505030304" pitchFamily="18" charset="0"/>
              </a:endParaRPr>
            </a:p>
          </p:txBody>
        </p:sp>
      </p:grpSp>
    </p:spTree>
    <p:extLst>
      <p:ext uri="{BB962C8B-B14F-4D97-AF65-F5344CB8AC3E}">
        <p14:creationId xmlns:p14="http://schemas.microsoft.com/office/powerpoint/2010/main" val="232841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Agua</a:t>
            </a:r>
            <a:endParaRPr lang="es-EC" b="1" dirty="0"/>
          </a:p>
        </p:txBody>
      </p:sp>
      <p:sp>
        <p:nvSpPr>
          <p:cNvPr id="3" name="Marcador de contenido 2"/>
          <p:cNvSpPr>
            <a:spLocks noGrp="1"/>
          </p:cNvSpPr>
          <p:nvPr>
            <p:ph idx="1"/>
          </p:nvPr>
        </p:nvSpPr>
        <p:spPr>
          <a:xfrm>
            <a:off x="838200" y="1825624"/>
            <a:ext cx="10515600" cy="4695755"/>
          </a:xfrm>
        </p:spPr>
        <p:txBody>
          <a:bodyPr>
            <a:normAutofit fontScale="77500" lnSpcReduction="20000"/>
          </a:bodyPr>
          <a:lstStyle/>
          <a:p>
            <a:pPr marL="0" indent="0">
              <a:buNone/>
            </a:pPr>
            <a:endParaRPr lang="en-US" sz="3000" dirty="0" smtClean="0"/>
          </a:p>
          <a:p>
            <a:pPr algn="just"/>
            <a:r>
              <a:rPr lang="en-US" sz="2600" dirty="0" smtClean="0">
                <a:latin typeface="+mj-lt"/>
              </a:rPr>
              <a:t>La </a:t>
            </a:r>
            <a:r>
              <a:rPr lang="en-US" sz="2600" dirty="0" err="1" smtClean="0">
                <a:latin typeface="+mj-lt"/>
              </a:rPr>
              <a:t>Asamblea</a:t>
            </a:r>
            <a:r>
              <a:rPr lang="en-US" sz="2600" dirty="0" smtClean="0">
                <a:latin typeface="+mj-lt"/>
              </a:rPr>
              <a:t> General de </a:t>
            </a:r>
            <a:r>
              <a:rPr lang="en-US" sz="2600" dirty="0" err="1" smtClean="0">
                <a:latin typeface="+mj-lt"/>
              </a:rPr>
              <a:t>Naciones</a:t>
            </a:r>
            <a:r>
              <a:rPr lang="en-US" sz="2600" dirty="0" smtClean="0">
                <a:latin typeface="+mj-lt"/>
              </a:rPr>
              <a:t> </a:t>
            </a:r>
            <a:r>
              <a:rPr lang="en-US" sz="2600" dirty="0" err="1" smtClean="0">
                <a:latin typeface="+mj-lt"/>
              </a:rPr>
              <a:t>Unidas</a:t>
            </a:r>
            <a:r>
              <a:rPr lang="en-US" sz="2600" dirty="0" smtClean="0">
                <a:latin typeface="+mj-lt"/>
              </a:rPr>
              <a:t> en Julio de 2010 </a:t>
            </a:r>
            <a:r>
              <a:rPr lang="en-US" sz="2600" dirty="0" err="1" smtClean="0">
                <a:latin typeface="+mj-lt"/>
              </a:rPr>
              <a:t>declaro</a:t>
            </a:r>
            <a:r>
              <a:rPr lang="en-US" sz="2600" dirty="0" smtClean="0">
                <a:latin typeface="+mj-lt"/>
              </a:rPr>
              <a:t> el </a:t>
            </a:r>
            <a:r>
              <a:rPr lang="en-US" sz="2600" dirty="0" err="1" smtClean="0">
                <a:latin typeface="+mj-lt"/>
              </a:rPr>
              <a:t>acceso</a:t>
            </a:r>
            <a:r>
              <a:rPr lang="en-US" sz="2600" dirty="0" smtClean="0">
                <a:latin typeface="+mj-lt"/>
              </a:rPr>
              <a:t> </a:t>
            </a:r>
            <a:r>
              <a:rPr lang="en-US" sz="2600" dirty="0" err="1" smtClean="0">
                <a:latin typeface="+mj-lt"/>
              </a:rPr>
              <a:t>seguro</a:t>
            </a:r>
            <a:r>
              <a:rPr lang="en-US" sz="2600" dirty="0" smtClean="0">
                <a:latin typeface="+mj-lt"/>
              </a:rPr>
              <a:t> a un </a:t>
            </a:r>
            <a:r>
              <a:rPr lang="en-US" sz="2600" dirty="0" err="1" smtClean="0">
                <a:latin typeface="+mj-lt"/>
              </a:rPr>
              <a:t>agua</a:t>
            </a:r>
            <a:r>
              <a:rPr lang="en-US" sz="2600" dirty="0" smtClean="0">
                <a:latin typeface="+mj-lt"/>
              </a:rPr>
              <a:t> potable </a:t>
            </a:r>
            <a:r>
              <a:rPr lang="en-US" sz="2600" dirty="0" err="1" smtClean="0">
                <a:latin typeface="+mj-lt"/>
              </a:rPr>
              <a:t>salubre</a:t>
            </a:r>
            <a:r>
              <a:rPr lang="en-US" sz="2600" dirty="0" smtClean="0">
                <a:latin typeface="+mj-lt"/>
              </a:rPr>
              <a:t> y al </a:t>
            </a:r>
            <a:r>
              <a:rPr lang="en-US" sz="2600" dirty="0" err="1" smtClean="0">
                <a:latin typeface="+mj-lt"/>
              </a:rPr>
              <a:t>saneamiento</a:t>
            </a:r>
            <a:r>
              <a:rPr lang="en-US" sz="2600" dirty="0" smtClean="0">
                <a:latin typeface="+mj-lt"/>
              </a:rPr>
              <a:t> </a:t>
            </a:r>
            <a:r>
              <a:rPr lang="en-US" sz="2600" dirty="0" err="1" smtClean="0">
                <a:latin typeface="+mj-lt"/>
              </a:rPr>
              <a:t>como</a:t>
            </a:r>
            <a:r>
              <a:rPr lang="en-US" sz="2600" dirty="0" smtClean="0">
                <a:latin typeface="+mj-lt"/>
              </a:rPr>
              <a:t> un </a:t>
            </a:r>
            <a:r>
              <a:rPr lang="en-US" sz="2600" dirty="0" err="1" smtClean="0">
                <a:latin typeface="+mj-lt"/>
              </a:rPr>
              <a:t>derecho</a:t>
            </a:r>
            <a:r>
              <a:rPr lang="en-US" sz="2600" dirty="0" smtClean="0">
                <a:latin typeface="+mj-lt"/>
              </a:rPr>
              <a:t> </a:t>
            </a:r>
            <a:r>
              <a:rPr lang="en-US" sz="2600" dirty="0" err="1" smtClean="0">
                <a:latin typeface="+mj-lt"/>
              </a:rPr>
              <a:t>humano</a:t>
            </a:r>
            <a:r>
              <a:rPr lang="en-US" sz="2600" dirty="0" smtClean="0">
                <a:latin typeface="+mj-lt"/>
              </a:rPr>
              <a:t> fundamental para el </a:t>
            </a:r>
            <a:r>
              <a:rPr lang="en-US" sz="2600" b="1" dirty="0" err="1" smtClean="0">
                <a:latin typeface="+mj-lt"/>
              </a:rPr>
              <a:t>disfrute</a:t>
            </a:r>
            <a:r>
              <a:rPr lang="en-US" sz="2600" b="1" dirty="0" smtClean="0">
                <a:latin typeface="+mj-lt"/>
              </a:rPr>
              <a:t> de la </a:t>
            </a:r>
            <a:r>
              <a:rPr lang="en-US" sz="2600" b="1" dirty="0" err="1" smtClean="0">
                <a:latin typeface="+mj-lt"/>
              </a:rPr>
              <a:t>vida</a:t>
            </a:r>
            <a:r>
              <a:rPr lang="en-US" sz="2600" b="1" dirty="0" smtClean="0">
                <a:latin typeface="+mj-lt"/>
              </a:rPr>
              <a:t> y de los </a:t>
            </a:r>
            <a:r>
              <a:rPr lang="en-US" sz="2600" b="1" dirty="0" err="1" smtClean="0">
                <a:latin typeface="+mj-lt"/>
              </a:rPr>
              <a:t>dem</a:t>
            </a:r>
            <a:r>
              <a:rPr lang="en-US" sz="2600" b="1" dirty="0" err="1">
                <a:latin typeface="+mj-lt"/>
              </a:rPr>
              <a:t>á</a:t>
            </a:r>
            <a:r>
              <a:rPr lang="en-US" sz="2600" b="1" dirty="0" err="1" smtClean="0">
                <a:latin typeface="+mj-lt"/>
              </a:rPr>
              <a:t>s</a:t>
            </a:r>
            <a:r>
              <a:rPr lang="en-US" sz="2600" b="1" dirty="0" smtClean="0">
                <a:latin typeface="+mj-lt"/>
              </a:rPr>
              <a:t> </a:t>
            </a:r>
            <a:r>
              <a:rPr lang="en-US" sz="2600" b="1" dirty="0" err="1" smtClean="0">
                <a:latin typeface="+mj-lt"/>
              </a:rPr>
              <a:t>derechos</a:t>
            </a:r>
            <a:r>
              <a:rPr lang="en-US" sz="2600" b="1" dirty="0" smtClean="0">
                <a:latin typeface="+mj-lt"/>
              </a:rPr>
              <a:t> </a:t>
            </a:r>
            <a:r>
              <a:rPr lang="en-US" sz="2600" b="1" dirty="0" err="1" smtClean="0">
                <a:latin typeface="+mj-lt"/>
              </a:rPr>
              <a:t>humanos</a:t>
            </a:r>
            <a:r>
              <a:rPr lang="en-US" sz="2600" dirty="0" smtClean="0">
                <a:latin typeface="+mj-lt"/>
              </a:rPr>
              <a:t>.</a:t>
            </a:r>
          </a:p>
          <a:p>
            <a:pPr algn="just"/>
            <a:r>
              <a:rPr lang="es-ES" sz="2600" dirty="0">
                <a:latin typeface="+mj-lt"/>
              </a:rPr>
              <a:t>La Observación General N° 15 </a:t>
            </a:r>
            <a:r>
              <a:rPr lang="es-EC" sz="2600" dirty="0">
                <a:latin typeface="+mj-lt"/>
              </a:rPr>
              <a:t>“</a:t>
            </a:r>
            <a:r>
              <a:rPr lang="es-ES" sz="2600" dirty="0">
                <a:latin typeface="+mj-lt"/>
              </a:rPr>
              <a:t>El derecho humano al agua es indispensable para una </a:t>
            </a:r>
            <a:r>
              <a:rPr lang="es-ES" sz="2600" b="1" dirty="0">
                <a:latin typeface="+mj-lt"/>
              </a:rPr>
              <a:t>vida humana </a:t>
            </a:r>
            <a:r>
              <a:rPr lang="es-ES" sz="2600" b="1" dirty="0" smtClean="0">
                <a:latin typeface="+mj-lt"/>
              </a:rPr>
              <a:t>digna</a:t>
            </a:r>
          </a:p>
          <a:p>
            <a:pPr algn="just"/>
            <a:r>
              <a:rPr lang="es-EC" sz="2600" dirty="0" smtClean="0">
                <a:latin typeface="+mj-lt"/>
              </a:rPr>
              <a:t>Consejo </a:t>
            </a:r>
            <a:r>
              <a:rPr lang="es-EC" sz="2600" dirty="0">
                <a:latin typeface="+mj-lt"/>
              </a:rPr>
              <a:t>de Derechos Humanos (Resolución 15/9) de 6 de octubre de 2010 que reconoce </a:t>
            </a:r>
            <a:r>
              <a:rPr lang="es-EC" sz="2600" i="1" dirty="0">
                <a:latin typeface="+mj-lt"/>
              </a:rPr>
              <a:t>“(…) el derecho humano al agua potable y el saneamiento </a:t>
            </a:r>
            <a:r>
              <a:rPr lang="es-EC" sz="2600" b="1" i="1" dirty="0">
                <a:latin typeface="+mj-lt"/>
              </a:rPr>
              <a:t>se deriva del derecho a un nivel de vida adecuado</a:t>
            </a:r>
            <a:r>
              <a:rPr lang="es-EC" sz="2600" i="1" dirty="0">
                <a:latin typeface="+mj-lt"/>
              </a:rPr>
              <a:t> y que está asociado al derecho a la salud, a la vida y la dignidad humana</a:t>
            </a:r>
            <a:r>
              <a:rPr lang="es-EC" sz="2600" i="1" dirty="0" smtClean="0">
                <a:latin typeface="+mj-lt"/>
              </a:rPr>
              <a:t>”.</a:t>
            </a:r>
            <a:endParaRPr lang="en-US" sz="2600" dirty="0" smtClean="0">
              <a:latin typeface="+mj-lt"/>
            </a:endParaRPr>
          </a:p>
          <a:p>
            <a:pPr algn="just"/>
            <a:r>
              <a:rPr lang="es-EC" sz="2600" dirty="0">
                <a:latin typeface="+mj-lt"/>
              </a:rPr>
              <a:t>Es decir, el “derecho humano al agua es indispensable para una vida digna. Es una condición necesaria para lograr la efectividad de todos los demás derechos (…) </a:t>
            </a:r>
            <a:r>
              <a:rPr lang="es-EC" sz="2600" b="1" dirty="0">
                <a:latin typeface="+mj-lt"/>
              </a:rPr>
              <a:t>el agua debe tratarse como un bien social y cultural, y no fundamentalmente como un bien económico</a:t>
            </a:r>
            <a:r>
              <a:rPr lang="es-EC" sz="2600" dirty="0" smtClean="0">
                <a:latin typeface="+mj-lt"/>
              </a:rPr>
              <a:t>”. </a:t>
            </a:r>
          </a:p>
          <a:p>
            <a:pPr algn="just"/>
            <a:r>
              <a:rPr lang="es-EC" sz="2600" dirty="0" smtClean="0">
                <a:latin typeface="+mj-lt"/>
              </a:rPr>
              <a:t>La normativa ecuatoriana hace referencia al agua como un derecho humano fundamental y como un derecho colectivo, cuyo ejercicio se encuentra relacionado con el </a:t>
            </a:r>
            <a:r>
              <a:rPr lang="es-EC" sz="2600" b="1" dirty="0" smtClean="0">
                <a:latin typeface="+mj-lt"/>
              </a:rPr>
              <a:t>desarrollo de otros derechos</a:t>
            </a:r>
            <a:r>
              <a:rPr lang="es-EC" sz="2600" dirty="0" smtClean="0">
                <a:latin typeface="+mj-lt"/>
              </a:rPr>
              <a:t> establecidos en la Constitución como el derecho a vivir en un ambiente sano, naturaleza, salud y soberanía alimentaria. </a:t>
            </a:r>
          </a:p>
          <a:p>
            <a:endParaRPr lang="es-EC" dirty="0"/>
          </a:p>
        </p:txBody>
      </p:sp>
      <p:grpSp>
        <p:nvGrpSpPr>
          <p:cNvPr id="4" name="Grupo 3"/>
          <p:cNvGrpSpPr/>
          <p:nvPr/>
        </p:nvGrpSpPr>
        <p:grpSpPr>
          <a:xfrm>
            <a:off x="0" y="-43286"/>
            <a:ext cx="12192000" cy="646185"/>
            <a:chOff x="0" y="0"/>
            <a:chExt cx="12192000" cy="2182576"/>
          </a:xfrm>
          <a:solidFill>
            <a:schemeClr val="accent1">
              <a:lumMod val="75000"/>
            </a:schemeClr>
          </a:solidFill>
        </p:grpSpPr>
        <p:sp>
          <p:nvSpPr>
            <p:cNvPr id="5" name="Rectángulo redondeado 4"/>
            <p:cNvSpPr/>
            <p:nvPr/>
          </p:nvSpPr>
          <p:spPr>
            <a:xfrm>
              <a:off x="0" y="0"/>
              <a:ext cx="12192000" cy="2182576"/>
            </a:xfrm>
            <a:prstGeom prst="roundRect">
              <a:avLst/>
            </a:prstGeom>
            <a:grp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sp>
        <p:sp>
          <p:nvSpPr>
            <p:cNvPr id="6" name="Rectángulo 5"/>
            <p:cNvSpPr/>
            <p:nvPr/>
          </p:nvSpPr>
          <p:spPr>
            <a:xfrm>
              <a:off x="106545" y="106545"/>
              <a:ext cx="11978910" cy="1969486"/>
            </a:xfrm>
            <a:prstGeom prst="rect">
              <a:avLst/>
            </a:prstGeom>
            <a:grpFill/>
            <a:ln>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EC" sz="4400" kern="1200" dirty="0">
                <a:latin typeface="Calisto MT" panose="02040603050505030304" pitchFamily="18" charset="0"/>
              </a:endParaRPr>
            </a:p>
          </p:txBody>
        </p:sp>
      </p:grpSp>
    </p:spTree>
    <p:extLst>
      <p:ext uri="{BB962C8B-B14F-4D97-AF65-F5344CB8AC3E}">
        <p14:creationId xmlns:p14="http://schemas.microsoft.com/office/powerpoint/2010/main" val="2574757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43286"/>
            <a:ext cx="12192000" cy="646185"/>
            <a:chOff x="0" y="0"/>
            <a:chExt cx="12192000" cy="2182576"/>
          </a:xfrm>
          <a:solidFill>
            <a:schemeClr val="accent1">
              <a:lumMod val="75000"/>
            </a:schemeClr>
          </a:solidFill>
        </p:grpSpPr>
        <p:sp>
          <p:nvSpPr>
            <p:cNvPr id="5" name="Rectángulo redondeado 4"/>
            <p:cNvSpPr/>
            <p:nvPr/>
          </p:nvSpPr>
          <p:spPr>
            <a:xfrm>
              <a:off x="0" y="0"/>
              <a:ext cx="12192000" cy="2182576"/>
            </a:xfrm>
            <a:prstGeom prst="roundRect">
              <a:avLst/>
            </a:prstGeom>
            <a:grp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sp>
        <p:sp>
          <p:nvSpPr>
            <p:cNvPr id="6" name="Rectángulo 5"/>
            <p:cNvSpPr/>
            <p:nvPr/>
          </p:nvSpPr>
          <p:spPr>
            <a:xfrm>
              <a:off x="106545" y="106545"/>
              <a:ext cx="11978910" cy="1969486"/>
            </a:xfrm>
            <a:prstGeom prst="rect">
              <a:avLst/>
            </a:prstGeom>
            <a:grpFill/>
            <a:ln>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EC" sz="4400" kern="1200" dirty="0">
                <a:latin typeface="Calisto MT" panose="02040603050505030304" pitchFamily="18" charset="0"/>
              </a:endParaRPr>
            </a:p>
          </p:txBody>
        </p:sp>
      </p:grpSp>
      <p:graphicFrame>
        <p:nvGraphicFramePr>
          <p:cNvPr id="7" name="Marcador de contenido 6"/>
          <p:cNvGraphicFramePr>
            <a:graphicFrameLocks noGrp="1"/>
          </p:cNvGraphicFramePr>
          <p:nvPr>
            <p:ph idx="1"/>
            <p:extLst>
              <p:ext uri="{D42A27DB-BD31-4B8C-83A1-F6EECF244321}">
                <p14:modId xmlns:p14="http://schemas.microsoft.com/office/powerpoint/2010/main" val="716438610"/>
              </p:ext>
            </p:extLst>
          </p:nvPr>
        </p:nvGraphicFramePr>
        <p:xfrm>
          <a:off x="601249" y="602899"/>
          <a:ext cx="10752551" cy="591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7"/>
          <p:cNvSpPr>
            <a:spLocks noGrp="1"/>
          </p:cNvSpPr>
          <p:nvPr>
            <p:ph type="title"/>
          </p:nvPr>
        </p:nvSpPr>
        <p:spPr/>
        <p:txBody>
          <a:bodyPr/>
          <a:lstStyle/>
          <a:p>
            <a:endParaRPr lang="es-EC"/>
          </a:p>
        </p:txBody>
      </p:sp>
    </p:spTree>
    <p:extLst>
      <p:ext uri="{BB962C8B-B14F-4D97-AF65-F5344CB8AC3E}">
        <p14:creationId xmlns:p14="http://schemas.microsoft.com/office/powerpoint/2010/main" val="2576356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80" y="1"/>
            <a:ext cx="12079619" cy="6858000"/>
          </a:xfrm>
          <a:prstGeom prst="rect">
            <a:avLst/>
          </a:prstGeom>
          <a:ln>
            <a:noFill/>
          </a:ln>
          <a:effectLst>
            <a:outerShdw blurRad="292100" dist="139700" dir="2700000" algn="tl" rotWithShape="0">
              <a:srgbClr val="333333">
                <a:alpha val="65000"/>
              </a:srgbClr>
            </a:outerShdw>
          </a:effectLst>
        </p:spPr>
      </p:pic>
      <p:sp>
        <p:nvSpPr>
          <p:cNvPr id="3" name="Marcador de contenido 2"/>
          <p:cNvSpPr>
            <a:spLocks noGrp="1"/>
          </p:cNvSpPr>
          <p:nvPr>
            <p:ph idx="1"/>
          </p:nvPr>
        </p:nvSpPr>
        <p:spPr>
          <a:xfrm>
            <a:off x="894389" y="2785846"/>
            <a:ext cx="10515600" cy="4351338"/>
          </a:xfrm>
        </p:spPr>
        <p:txBody>
          <a:bodyPr/>
          <a:lstStyle/>
          <a:p>
            <a:pPr marL="0" indent="0">
              <a:buNone/>
            </a:pPr>
            <a:r>
              <a:rPr lang="es-EC" dirty="0" smtClean="0">
                <a:solidFill>
                  <a:schemeClr val="accent4">
                    <a:lumMod val="60000"/>
                    <a:lumOff val="40000"/>
                  </a:schemeClr>
                </a:solidFill>
              </a:rPr>
              <a:t> </a:t>
            </a:r>
            <a:endParaRPr lang="es-EC" dirty="0">
              <a:solidFill>
                <a:schemeClr val="accent4">
                  <a:lumMod val="60000"/>
                  <a:lumOff val="40000"/>
                </a:schemeClr>
              </a:solidFill>
            </a:endParaRPr>
          </a:p>
          <a:p>
            <a:endParaRPr lang="es-EC" dirty="0"/>
          </a:p>
        </p:txBody>
      </p:sp>
    </p:spTree>
    <p:extLst>
      <p:ext uri="{BB962C8B-B14F-4D97-AF65-F5344CB8AC3E}">
        <p14:creationId xmlns:p14="http://schemas.microsoft.com/office/powerpoint/2010/main" val="100086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100" y="626160"/>
            <a:ext cx="10515600" cy="1325563"/>
          </a:xfrm>
        </p:spPr>
        <p:txBody>
          <a:bodyPr/>
          <a:lstStyle/>
          <a:p>
            <a:pPr algn="ctr"/>
            <a:r>
              <a:rPr lang="en-US" b="1" dirty="0" smtClean="0"/>
              <a:t>BOSQUES Y PÁRAMOS</a:t>
            </a:r>
            <a:endParaRPr lang="es-EC" b="1" dirty="0"/>
          </a:p>
        </p:txBody>
      </p:sp>
      <p:sp>
        <p:nvSpPr>
          <p:cNvPr id="3" name="Marcador de contenido 2"/>
          <p:cNvSpPr>
            <a:spLocks noGrp="1"/>
          </p:cNvSpPr>
          <p:nvPr>
            <p:ph idx="1"/>
          </p:nvPr>
        </p:nvSpPr>
        <p:spPr>
          <a:xfrm>
            <a:off x="894389" y="2785846"/>
            <a:ext cx="10515600" cy="4351338"/>
          </a:xfrm>
        </p:spPr>
        <p:txBody>
          <a:bodyPr/>
          <a:lstStyle/>
          <a:p>
            <a:pPr algn="just"/>
            <a:r>
              <a:rPr lang="es-EC" sz="3200" dirty="0">
                <a:latin typeface="+mj-lt"/>
              </a:rPr>
              <a:t>Los bosques y </a:t>
            </a:r>
            <a:r>
              <a:rPr lang="es-EC" sz="3200" dirty="0"/>
              <a:t>páramos </a:t>
            </a:r>
            <a:r>
              <a:rPr lang="es-EC" sz="3200" dirty="0" smtClean="0">
                <a:latin typeface="+mj-lt"/>
              </a:rPr>
              <a:t>en </a:t>
            </a:r>
            <a:r>
              <a:rPr lang="es-EC" sz="3200" dirty="0">
                <a:latin typeface="+mj-lt"/>
              </a:rPr>
              <a:t>buen estado de conservación proveen servicios </a:t>
            </a:r>
            <a:r>
              <a:rPr lang="es-EC" sz="3200" dirty="0" smtClean="0">
                <a:latin typeface="+mj-lt"/>
              </a:rPr>
              <a:t>hidrológicos.</a:t>
            </a:r>
            <a:endParaRPr lang="es-EC" sz="3200" dirty="0">
              <a:latin typeface="+mj-lt"/>
            </a:endParaRPr>
          </a:p>
          <a:p>
            <a:pPr algn="just"/>
            <a:r>
              <a:rPr lang="es-EC" sz="3200" dirty="0">
                <a:latin typeface="+mj-lt"/>
              </a:rPr>
              <a:t>Los bosques alto andinos y los páramos son los principales responsables de regular el ciclo hidrológico y proporcionar agua de excelente </a:t>
            </a:r>
            <a:r>
              <a:rPr lang="es-EC" sz="3200" dirty="0" smtClean="0">
                <a:latin typeface="+mj-lt"/>
              </a:rPr>
              <a:t>calidad </a:t>
            </a:r>
            <a:r>
              <a:rPr lang="es-EC" sz="3200" dirty="0">
                <a:latin typeface="+mj-lt"/>
              </a:rPr>
              <a:t> </a:t>
            </a:r>
            <a:r>
              <a:rPr lang="es-ES_tradnl" sz="3200" dirty="0">
                <a:latin typeface="+mj-lt"/>
              </a:rPr>
              <a:t>(</a:t>
            </a:r>
            <a:r>
              <a:rPr lang="es-ES_tradnl" sz="3200" dirty="0" err="1">
                <a:latin typeface="+mj-lt"/>
              </a:rPr>
              <a:t>Célleri</a:t>
            </a:r>
            <a:r>
              <a:rPr lang="es-ES_tradnl" sz="3200" dirty="0">
                <a:latin typeface="+mj-lt"/>
              </a:rPr>
              <a:t> y </a:t>
            </a:r>
            <a:r>
              <a:rPr lang="es-ES_tradnl" sz="3200" dirty="0" err="1">
                <a:latin typeface="+mj-lt"/>
              </a:rPr>
              <a:t>Feyen</a:t>
            </a:r>
            <a:r>
              <a:rPr lang="es-ES_tradnl" sz="3200" dirty="0">
                <a:latin typeface="+mj-lt"/>
              </a:rPr>
              <a:t>, 2009)</a:t>
            </a:r>
            <a:r>
              <a:rPr lang="es-EC" sz="3200" dirty="0" smtClean="0">
                <a:latin typeface="+mj-lt"/>
              </a:rPr>
              <a:t>.</a:t>
            </a:r>
          </a:p>
          <a:p>
            <a:pPr marL="0" indent="0">
              <a:buNone/>
            </a:pPr>
            <a:r>
              <a:rPr lang="es-EC" dirty="0" smtClean="0">
                <a:solidFill>
                  <a:schemeClr val="accent4">
                    <a:lumMod val="60000"/>
                    <a:lumOff val="40000"/>
                  </a:schemeClr>
                </a:solidFill>
              </a:rPr>
              <a:t> </a:t>
            </a:r>
            <a:endParaRPr lang="es-EC" dirty="0">
              <a:solidFill>
                <a:schemeClr val="accent4">
                  <a:lumMod val="60000"/>
                  <a:lumOff val="40000"/>
                </a:schemeClr>
              </a:solidFill>
            </a:endParaRPr>
          </a:p>
          <a:p>
            <a:endParaRPr lang="es-EC" dirty="0"/>
          </a:p>
        </p:txBody>
      </p:sp>
      <p:grpSp>
        <p:nvGrpSpPr>
          <p:cNvPr id="5" name="Grupo 4"/>
          <p:cNvGrpSpPr/>
          <p:nvPr/>
        </p:nvGrpSpPr>
        <p:grpSpPr>
          <a:xfrm>
            <a:off x="0" y="-53334"/>
            <a:ext cx="12192000" cy="646185"/>
            <a:chOff x="0" y="0"/>
            <a:chExt cx="12192000" cy="2182576"/>
          </a:xfrm>
          <a:solidFill>
            <a:schemeClr val="accent1">
              <a:lumMod val="75000"/>
            </a:schemeClr>
          </a:solidFill>
        </p:grpSpPr>
        <p:sp>
          <p:nvSpPr>
            <p:cNvPr id="6" name="Rectángulo redondeado 5"/>
            <p:cNvSpPr/>
            <p:nvPr/>
          </p:nvSpPr>
          <p:spPr>
            <a:xfrm>
              <a:off x="0" y="0"/>
              <a:ext cx="12192000" cy="2182576"/>
            </a:xfrm>
            <a:prstGeom prst="roundRect">
              <a:avLst/>
            </a:prstGeom>
            <a:grp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sp>
        <p:sp>
          <p:nvSpPr>
            <p:cNvPr id="7" name="Rectángulo 6"/>
            <p:cNvSpPr/>
            <p:nvPr/>
          </p:nvSpPr>
          <p:spPr>
            <a:xfrm>
              <a:off x="106545" y="106545"/>
              <a:ext cx="11978910" cy="1969486"/>
            </a:xfrm>
            <a:prstGeom prst="rect">
              <a:avLst/>
            </a:prstGeom>
            <a:grpFill/>
            <a:ln>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EC" sz="4400" kern="1200" dirty="0">
                <a:latin typeface="Calisto MT" panose="02040603050505030304" pitchFamily="18" charset="0"/>
              </a:endParaRPr>
            </a:p>
          </p:txBody>
        </p:sp>
      </p:grpSp>
    </p:spTree>
    <p:extLst>
      <p:ext uri="{BB962C8B-B14F-4D97-AF65-F5344CB8AC3E}">
        <p14:creationId xmlns:p14="http://schemas.microsoft.com/office/powerpoint/2010/main" val="3645859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99358"/>
            <a:ext cx="10515600" cy="1325563"/>
          </a:xfrm>
        </p:spPr>
        <p:txBody>
          <a:bodyPr/>
          <a:lstStyle/>
          <a:p>
            <a:pPr algn="ctr"/>
            <a:r>
              <a:rPr lang="en-US" b="1" dirty="0" smtClean="0"/>
              <a:t>PROPIEDAD </a:t>
            </a:r>
            <a:endParaRPr lang="es-EC" b="1" dirty="0"/>
          </a:p>
        </p:txBody>
      </p:sp>
      <p:sp>
        <p:nvSpPr>
          <p:cNvPr id="3" name="Marcador de contenido 2"/>
          <p:cNvSpPr>
            <a:spLocks noGrp="1"/>
          </p:cNvSpPr>
          <p:nvPr>
            <p:ph idx="1"/>
          </p:nvPr>
        </p:nvSpPr>
        <p:spPr>
          <a:xfrm>
            <a:off x="838200" y="2124921"/>
            <a:ext cx="10515600" cy="4563978"/>
          </a:xfrm>
        </p:spPr>
        <p:txBody>
          <a:bodyPr>
            <a:normAutofit fontScale="85000" lnSpcReduction="20000"/>
          </a:bodyPr>
          <a:lstStyle/>
          <a:p>
            <a:pPr marL="0" indent="0">
              <a:buNone/>
            </a:pPr>
            <a:endParaRPr lang="es-EC" dirty="0" smtClean="0">
              <a:latin typeface="+mj-lt"/>
            </a:endParaRPr>
          </a:p>
          <a:p>
            <a:pPr algn="just"/>
            <a:r>
              <a:rPr lang="es-EC" dirty="0">
                <a:latin typeface="+mj-lt"/>
              </a:rPr>
              <a:t>El derecho a la propiedad se encuentra contemplado en el artículo 76 numeral 26, así como en el artículo 321 de la Constitución de la República el cual reconoce y garantiza el derecho a la propiedad en todas sus formas pública, privada, comunitaria, estatal, asociativa, cooperativa, mixta, a la cual se le atribuye </a:t>
            </a:r>
            <a:r>
              <a:rPr lang="es-EC" b="1" dirty="0">
                <a:latin typeface="+mj-lt"/>
              </a:rPr>
              <a:t>el deber de cumplir con su función social y ambiental</a:t>
            </a:r>
            <a:r>
              <a:rPr lang="es-EC" dirty="0" smtClean="0">
                <a:latin typeface="+mj-lt"/>
              </a:rPr>
              <a:t>.</a:t>
            </a:r>
          </a:p>
          <a:p>
            <a:pPr algn="just" hangingPunct="0"/>
            <a:r>
              <a:rPr lang="es-ES_tradnl" dirty="0">
                <a:latin typeface="+mj-lt"/>
              </a:rPr>
              <a:t>Si bien la Constitución de la República manifiesta que se protegerá la propiedad en todas sus formas, existe una excepción que ha sido regulada por la propia Constitución en el artículo 323 que trata el tema de la expropiación y dice</a:t>
            </a:r>
            <a:r>
              <a:rPr lang="es-ES_tradnl" dirty="0" smtClean="0">
                <a:latin typeface="+mj-lt"/>
              </a:rPr>
              <a:t>:</a:t>
            </a:r>
            <a:endParaRPr lang="es-EC" dirty="0">
              <a:latin typeface="+mj-lt"/>
            </a:endParaRPr>
          </a:p>
          <a:p>
            <a:pPr algn="just" hangingPunct="0"/>
            <a:r>
              <a:rPr lang="es-ES_tradnl" i="1" dirty="0">
                <a:latin typeface="+mj-lt"/>
              </a:rPr>
              <a:t>“Con el objeto de ejecutar planes de desarrollo social, </a:t>
            </a:r>
            <a:r>
              <a:rPr lang="es-ES_tradnl" b="1" i="1" dirty="0">
                <a:latin typeface="+mj-lt"/>
              </a:rPr>
              <a:t>manejo sustentable del ambiente</a:t>
            </a:r>
            <a:r>
              <a:rPr lang="es-ES_tradnl" i="1" dirty="0">
                <a:latin typeface="+mj-lt"/>
              </a:rPr>
              <a:t> y de bienestar colectivo, las instituciones del Estado, por razones de utilidad pública o interés social y nacional, podrán declarar la expropiación de bienes, previa justa valoración, indemnización y pago de conformidad con la ley. Se prohíbe toda forma de confiscación”</a:t>
            </a:r>
            <a:r>
              <a:rPr lang="es-ES_tradnl" dirty="0">
                <a:latin typeface="+mj-lt"/>
              </a:rPr>
              <a:t>.</a:t>
            </a:r>
            <a:endParaRPr lang="es-EC" dirty="0">
              <a:latin typeface="+mj-lt"/>
            </a:endParaRPr>
          </a:p>
          <a:p>
            <a:endParaRPr lang="es-EC" dirty="0"/>
          </a:p>
        </p:txBody>
      </p:sp>
      <p:grpSp>
        <p:nvGrpSpPr>
          <p:cNvPr id="4" name="Grupo 3"/>
          <p:cNvGrpSpPr/>
          <p:nvPr/>
        </p:nvGrpSpPr>
        <p:grpSpPr>
          <a:xfrm>
            <a:off x="0" y="-63381"/>
            <a:ext cx="12192000" cy="428506"/>
            <a:chOff x="0" y="0"/>
            <a:chExt cx="12192000" cy="2182576"/>
          </a:xfrm>
        </p:grpSpPr>
        <p:sp>
          <p:nvSpPr>
            <p:cNvPr id="5" name="Rectángulo redondeado 4"/>
            <p:cNvSpPr/>
            <p:nvPr/>
          </p:nvSpPr>
          <p:spPr>
            <a:xfrm>
              <a:off x="0" y="0"/>
              <a:ext cx="12192000" cy="2182576"/>
            </a:xfrm>
            <a:prstGeom prst="roundRect">
              <a:avLst/>
            </a:prstGeom>
          </p:spPr>
          <p:style>
            <a:lnRef idx="2">
              <a:schemeClr val="accent6">
                <a:shade val="50000"/>
              </a:schemeClr>
            </a:lnRef>
            <a:fillRef idx="1">
              <a:schemeClr val="accent6"/>
            </a:fillRef>
            <a:effectRef idx="0">
              <a:schemeClr val="accent6"/>
            </a:effectRef>
            <a:fontRef idx="minor">
              <a:schemeClr val="lt1"/>
            </a:fontRef>
          </p:style>
        </p:sp>
        <p:sp>
          <p:nvSpPr>
            <p:cNvPr id="6" name="Rectángulo 5"/>
            <p:cNvSpPr/>
            <p:nvPr/>
          </p:nvSpPr>
          <p:spPr>
            <a:xfrm>
              <a:off x="106545" y="106545"/>
              <a:ext cx="11978910" cy="19694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EC" sz="4400" kern="1200" dirty="0">
                <a:latin typeface="Calisto MT" panose="02040603050505030304" pitchFamily="18" charset="0"/>
              </a:endParaRPr>
            </a:p>
          </p:txBody>
        </p:sp>
      </p:grpSp>
      <p:grpSp>
        <p:nvGrpSpPr>
          <p:cNvPr id="7" name="Grupo 6"/>
          <p:cNvGrpSpPr/>
          <p:nvPr/>
        </p:nvGrpSpPr>
        <p:grpSpPr>
          <a:xfrm>
            <a:off x="0" y="-53334"/>
            <a:ext cx="12192000" cy="646185"/>
            <a:chOff x="0" y="0"/>
            <a:chExt cx="12192000" cy="2182576"/>
          </a:xfrm>
          <a:solidFill>
            <a:schemeClr val="accent1">
              <a:lumMod val="75000"/>
            </a:schemeClr>
          </a:solidFill>
        </p:grpSpPr>
        <p:sp>
          <p:nvSpPr>
            <p:cNvPr id="8" name="Rectángulo redondeado 7"/>
            <p:cNvSpPr/>
            <p:nvPr/>
          </p:nvSpPr>
          <p:spPr>
            <a:xfrm>
              <a:off x="0" y="0"/>
              <a:ext cx="12192000" cy="2182576"/>
            </a:xfrm>
            <a:prstGeom prst="roundRect">
              <a:avLst/>
            </a:prstGeom>
            <a:grp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sp>
        <p:sp>
          <p:nvSpPr>
            <p:cNvPr id="9" name="Rectángulo 8"/>
            <p:cNvSpPr/>
            <p:nvPr/>
          </p:nvSpPr>
          <p:spPr>
            <a:xfrm>
              <a:off x="106545" y="106545"/>
              <a:ext cx="11978910" cy="1969486"/>
            </a:xfrm>
            <a:prstGeom prst="rect">
              <a:avLst/>
            </a:prstGeom>
            <a:grpFill/>
            <a:ln>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EC" sz="4400" kern="1200" dirty="0">
                <a:latin typeface="Calisto MT" panose="02040603050505030304" pitchFamily="18" charset="0"/>
              </a:endParaRPr>
            </a:p>
          </p:txBody>
        </p:sp>
      </p:grpSp>
    </p:spTree>
    <p:extLst>
      <p:ext uri="{BB962C8B-B14F-4D97-AF65-F5344CB8AC3E}">
        <p14:creationId xmlns:p14="http://schemas.microsoft.com/office/powerpoint/2010/main" val="66134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SECTORES ESTRATÉGICOS</a:t>
            </a:r>
            <a:endParaRPr lang="es-EC" b="1" dirty="0"/>
          </a:p>
        </p:txBody>
      </p:sp>
      <p:sp>
        <p:nvSpPr>
          <p:cNvPr id="3" name="Marcador de contenido 2"/>
          <p:cNvSpPr>
            <a:spLocks noGrp="1"/>
          </p:cNvSpPr>
          <p:nvPr>
            <p:ph idx="1"/>
          </p:nvPr>
        </p:nvSpPr>
        <p:spPr>
          <a:xfrm>
            <a:off x="838200" y="1690688"/>
            <a:ext cx="10515600" cy="4351338"/>
          </a:xfrm>
        </p:spPr>
        <p:txBody>
          <a:bodyPr>
            <a:normAutofit fontScale="92500" lnSpcReduction="10000"/>
          </a:bodyPr>
          <a:lstStyle/>
          <a:p>
            <a:pPr marL="0" indent="0">
              <a:buNone/>
            </a:pPr>
            <a:endParaRPr lang="es-EC" dirty="0" smtClean="0"/>
          </a:p>
          <a:p>
            <a:pPr algn="just"/>
            <a:r>
              <a:rPr lang="es-EC" dirty="0" smtClean="0">
                <a:latin typeface="+mj-lt"/>
              </a:rPr>
              <a:t>Una </a:t>
            </a:r>
            <a:r>
              <a:rPr lang="es-EC" dirty="0">
                <a:latin typeface="+mj-lt"/>
              </a:rPr>
              <a:t>característica especial otorga nuestra norma constitucional al Estado al señalar que tiene competencia exclusiva y privativa sobre el manejo de ciertas materias que han sido previstas en el artículo 261 de la Constitución, estableciéndose en el numeral 11, competencia sobre los recursos energéticos; minerales, hidrocarburos, </a:t>
            </a:r>
            <a:r>
              <a:rPr lang="es-EC" b="1" dirty="0">
                <a:latin typeface="+mj-lt"/>
              </a:rPr>
              <a:t>hídricos, biodiversidad y recursos forestales</a:t>
            </a:r>
            <a:r>
              <a:rPr lang="es-EC" dirty="0" smtClean="0">
                <a:latin typeface="+mj-lt"/>
              </a:rPr>
              <a:t>.</a:t>
            </a:r>
          </a:p>
          <a:p>
            <a:pPr algn="just"/>
            <a:r>
              <a:rPr lang="es-EC" dirty="0">
                <a:latin typeface="+mj-lt"/>
              </a:rPr>
              <a:t>Entendemos que dotarle de la característica de estratégicos a estos sectores viene dada por la influencia económica, social, política, cultural o ambiental que poseen cada uno de estos sectores, razón por la cual el Estado debe administrarlos privativamente puesto que los mencionados </a:t>
            </a:r>
            <a:r>
              <a:rPr lang="es-EC" b="1" dirty="0">
                <a:latin typeface="+mj-lt"/>
              </a:rPr>
              <a:t>sectores están orientados al pleno desarrollo de los </a:t>
            </a:r>
            <a:r>
              <a:rPr lang="es-EC" b="1" dirty="0" smtClean="0">
                <a:latin typeface="+mj-lt"/>
              </a:rPr>
              <a:t>derechos </a:t>
            </a:r>
            <a:r>
              <a:rPr lang="es-EC" b="1" dirty="0">
                <a:latin typeface="+mj-lt"/>
              </a:rPr>
              <a:t>y al interés social</a:t>
            </a:r>
            <a:r>
              <a:rPr lang="es-EC" b="1" dirty="0" smtClean="0">
                <a:latin typeface="+mj-lt"/>
              </a:rPr>
              <a:t>.</a:t>
            </a:r>
            <a:endParaRPr lang="es-EC" dirty="0" smtClean="0">
              <a:latin typeface="+mj-lt"/>
            </a:endParaRPr>
          </a:p>
          <a:p>
            <a:pPr marL="0" indent="0">
              <a:buNone/>
            </a:pPr>
            <a:endParaRPr lang="es-EC" dirty="0"/>
          </a:p>
        </p:txBody>
      </p:sp>
      <p:grpSp>
        <p:nvGrpSpPr>
          <p:cNvPr id="4" name="Grupo 3"/>
          <p:cNvGrpSpPr/>
          <p:nvPr/>
        </p:nvGrpSpPr>
        <p:grpSpPr>
          <a:xfrm>
            <a:off x="0" y="-63381"/>
            <a:ext cx="12192000" cy="428506"/>
            <a:chOff x="0" y="0"/>
            <a:chExt cx="12192000" cy="2182576"/>
          </a:xfrm>
        </p:grpSpPr>
        <p:sp>
          <p:nvSpPr>
            <p:cNvPr id="5" name="Rectángulo redondeado 4"/>
            <p:cNvSpPr/>
            <p:nvPr/>
          </p:nvSpPr>
          <p:spPr>
            <a:xfrm>
              <a:off x="0" y="0"/>
              <a:ext cx="12192000" cy="2182576"/>
            </a:xfrm>
            <a:prstGeom prst="roundRect">
              <a:avLst/>
            </a:prstGeom>
          </p:spPr>
          <p:style>
            <a:lnRef idx="2">
              <a:schemeClr val="accent6">
                <a:shade val="50000"/>
              </a:schemeClr>
            </a:lnRef>
            <a:fillRef idx="1">
              <a:schemeClr val="accent6"/>
            </a:fillRef>
            <a:effectRef idx="0">
              <a:schemeClr val="accent6"/>
            </a:effectRef>
            <a:fontRef idx="minor">
              <a:schemeClr val="lt1"/>
            </a:fontRef>
          </p:style>
        </p:sp>
        <p:sp>
          <p:nvSpPr>
            <p:cNvPr id="6" name="Rectángulo 5"/>
            <p:cNvSpPr/>
            <p:nvPr/>
          </p:nvSpPr>
          <p:spPr>
            <a:xfrm>
              <a:off x="106545" y="106545"/>
              <a:ext cx="11978910" cy="19694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EC" sz="4400" kern="1200" dirty="0">
                <a:latin typeface="Calisto MT" panose="02040603050505030304" pitchFamily="18" charset="0"/>
              </a:endParaRPr>
            </a:p>
          </p:txBody>
        </p:sp>
      </p:grpSp>
      <p:grpSp>
        <p:nvGrpSpPr>
          <p:cNvPr id="8" name="Grupo 7"/>
          <p:cNvGrpSpPr/>
          <p:nvPr/>
        </p:nvGrpSpPr>
        <p:grpSpPr>
          <a:xfrm>
            <a:off x="0" y="-63382"/>
            <a:ext cx="12192000" cy="646185"/>
            <a:chOff x="0" y="0"/>
            <a:chExt cx="12192000" cy="2182576"/>
          </a:xfrm>
          <a:solidFill>
            <a:schemeClr val="accent1">
              <a:lumMod val="75000"/>
            </a:schemeClr>
          </a:solidFill>
        </p:grpSpPr>
        <p:sp>
          <p:nvSpPr>
            <p:cNvPr id="9" name="Rectángulo redondeado 8"/>
            <p:cNvSpPr/>
            <p:nvPr/>
          </p:nvSpPr>
          <p:spPr>
            <a:xfrm>
              <a:off x="0" y="0"/>
              <a:ext cx="12192000" cy="2182576"/>
            </a:xfrm>
            <a:prstGeom prst="roundRect">
              <a:avLst/>
            </a:prstGeom>
            <a:grp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sp>
        <p:sp>
          <p:nvSpPr>
            <p:cNvPr id="10" name="Rectángulo 9"/>
            <p:cNvSpPr/>
            <p:nvPr/>
          </p:nvSpPr>
          <p:spPr>
            <a:xfrm>
              <a:off x="106545" y="106545"/>
              <a:ext cx="11978910" cy="1969486"/>
            </a:xfrm>
            <a:prstGeom prst="rect">
              <a:avLst/>
            </a:prstGeom>
            <a:grpFill/>
            <a:ln>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EC" sz="4400" kern="1200" dirty="0">
                <a:latin typeface="Calisto MT" panose="02040603050505030304" pitchFamily="18" charset="0"/>
              </a:endParaRPr>
            </a:p>
          </p:txBody>
        </p:sp>
      </p:grpSp>
    </p:spTree>
    <p:extLst>
      <p:ext uri="{BB962C8B-B14F-4D97-AF65-F5344CB8AC3E}">
        <p14:creationId xmlns:p14="http://schemas.microsoft.com/office/powerpoint/2010/main" val="3936134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smtClean="0"/>
              <a:t>CONCLUSIONES</a:t>
            </a:r>
            <a:endParaRPr lang="es-EC" b="1" dirty="0"/>
          </a:p>
        </p:txBody>
      </p:sp>
      <p:sp>
        <p:nvSpPr>
          <p:cNvPr id="3" name="Marcador de contenido 2"/>
          <p:cNvSpPr>
            <a:spLocks noGrp="1"/>
          </p:cNvSpPr>
          <p:nvPr>
            <p:ph idx="1"/>
          </p:nvPr>
        </p:nvSpPr>
        <p:spPr>
          <a:xfrm>
            <a:off x="838200" y="1853853"/>
            <a:ext cx="10515600" cy="4852758"/>
          </a:xfrm>
        </p:spPr>
        <p:txBody>
          <a:bodyPr>
            <a:normAutofit fontScale="77500" lnSpcReduction="20000"/>
          </a:bodyPr>
          <a:lstStyle/>
          <a:p>
            <a:pPr marL="0" indent="0" algn="just">
              <a:buNone/>
            </a:pPr>
            <a:r>
              <a:rPr lang="es-ES" sz="2900" dirty="0">
                <a:latin typeface="+mj-lt"/>
              </a:rPr>
              <a:t>La Bioética “</a:t>
            </a:r>
            <a:r>
              <a:rPr lang="es-EC" sz="2900" dirty="0">
                <a:latin typeface="+mj-lt"/>
              </a:rPr>
              <a:t>debe ser el de una disciplina contextualizada con la realidad y comprometida con aspectos sociales, culturales, económicos y biológicos” (García y </a:t>
            </a:r>
            <a:r>
              <a:rPr lang="es-EC" sz="2900" dirty="0" err="1">
                <a:latin typeface="+mj-lt"/>
              </a:rPr>
              <a:t>Montagner</a:t>
            </a:r>
            <a:r>
              <a:rPr lang="es-EC" sz="2900" dirty="0">
                <a:latin typeface="+mj-lt"/>
              </a:rPr>
              <a:t>, 2017).</a:t>
            </a:r>
          </a:p>
          <a:p>
            <a:pPr marL="0" indent="0" algn="just">
              <a:buNone/>
            </a:pPr>
            <a:endParaRPr lang="es-EC" sz="2900" dirty="0" smtClean="0">
              <a:latin typeface="+mj-lt"/>
            </a:endParaRPr>
          </a:p>
          <a:p>
            <a:pPr marL="0" indent="0" algn="just">
              <a:buNone/>
            </a:pPr>
            <a:r>
              <a:rPr lang="es-EC" sz="2900" dirty="0" smtClean="0">
                <a:latin typeface="+mj-lt"/>
              </a:rPr>
              <a:t>Los derechos humanos se constituyen en un nexo entre valor vida, justicia y bienestar social.</a:t>
            </a:r>
          </a:p>
          <a:p>
            <a:pPr marL="0" indent="0" algn="just">
              <a:buNone/>
            </a:pPr>
            <a:endParaRPr lang="es-EC" sz="2900" dirty="0">
              <a:latin typeface="+mj-lt"/>
            </a:endParaRPr>
          </a:p>
          <a:p>
            <a:pPr marL="0" indent="0" algn="just">
              <a:buNone/>
            </a:pPr>
            <a:endParaRPr lang="es-EC" sz="2900" dirty="0" smtClean="0">
              <a:latin typeface="+mj-lt"/>
            </a:endParaRPr>
          </a:p>
          <a:p>
            <a:pPr marL="0" indent="0" algn="just">
              <a:buNone/>
            </a:pPr>
            <a:r>
              <a:rPr lang="es-EC" sz="2900" dirty="0" smtClean="0">
                <a:latin typeface="+mj-lt"/>
              </a:rPr>
              <a:t>La </a:t>
            </a:r>
            <a:r>
              <a:rPr lang="es-EC" sz="2900" dirty="0">
                <a:latin typeface="+mj-lt"/>
              </a:rPr>
              <a:t>propiedad de los servicios </a:t>
            </a:r>
            <a:r>
              <a:rPr lang="es-EC" sz="2900" dirty="0" err="1">
                <a:latin typeface="+mj-lt"/>
              </a:rPr>
              <a:t>ecosistémicos</a:t>
            </a:r>
            <a:r>
              <a:rPr lang="es-EC" sz="2900" dirty="0">
                <a:latin typeface="+mj-lt"/>
              </a:rPr>
              <a:t> agua y biodiversidad pertenecen al </a:t>
            </a:r>
            <a:r>
              <a:rPr lang="es-EC" sz="2900" dirty="0" smtClean="0">
                <a:latin typeface="+mj-lt"/>
              </a:rPr>
              <a:t>estado </a:t>
            </a:r>
            <a:r>
              <a:rPr lang="es-EC" sz="2900" dirty="0">
                <a:latin typeface="+mj-lt"/>
              </a:rPr>
              <a:t>ecuatoriano y por tanto tienen la facultad de limitar su dominio, a través de la incrementación de la superficie de territorio destinado a proteger las fuentes de agua</a:t>
            </a:r>
            <a:r>
              <a:rPr lang="es-EC" sz="2900" dirty="0" smtClean="0">
                <a:latin typeface="+mj-lt"/>
              </a:rPr>
              <a:t>. </a:t>
            </a:r>
          </a:p>
          <a:p>
            <a:pPr marL="0" indent="0" algn="just">
              <a:buNone/>
            </a:pPr>
            <a:endParaRPr lang="es-EC" sz="2900" dirty="0">
              <a:latin typeface="+mj-lt"/>
            </a:endParaRPr>
          </a:p>
          <a:p>
            <a:pPr marL="0" indent="0" algn="just">
              <a:buNone/>
            </a:pPr>
            <a:r>
              <a:rPr lang="es-EC" sz="2900" dirty="0" smtClean="0">
                <a:latin typeface="+mj-lt"/>
              </a:rPr>
              <a:t>¿Resulta suficiente la potestad de expropiación por parte del estado para la conservación de los recursos hídricos?, ¿Es necesaria una reflexión ética sobre el uso de los recursos naturales?, ¿Estamos realizando una mirada </a:t>
            </a:r>
            <a:r>
              <a:rPr lang="es-EC" sz="2900" dirty="0" err="1" smtClean="0">
                <a:latin typeface="+mj-lt"/>
              </a:rPr>
              <a:t>muldisciplinar</a:t>
            </a:r>
            <a:r>
              <a:rPr lang="es-EC" sz="2900" dirty="0" smtClean="0">
                <a:latin typeface="+mj-lt"/>
              </a:rPr>
              <a:t> a la conservación del medio ambiente, que genere respuestas apropiadas que garanticen la vida?, ¿El actual modelo económico es justo, redistributivo, equitativo?</a:t>
            </a:r>
          </a:p>
          <a:p>
            <a:pPr marL="0" indent="0" algn="just">
              <a:buNone/>
            </a:pPr>
            <a:endParaRPr lang="es-EC" sz="3200" dirty="0" smtClean="0">
              <a:latin typeface="+mj-lt"/>
            </a:endParaRPr>
          </a:p>
          <a:p>
            <a:endParaRPr lang="en-US" dirty="0" smtClean="0"/>
          </a:p>
          <a:p>
            <a:endParaRPr lang="es-EC" dirty="0" smtClean="0"/>
          </a:p>
          <a:p>
            <a:endParaRPr lang="es-EC" dirty="0"/>
          </a:p>
        </p:txBody>
      </p:sp>
      <p:grpSp>
        <p:nvGrpSpPr>
          <p:cNvPr id="4" name="Grupo 3"/>
          <p:cNvGrpSpPr/>
          <p:nvPr/>
        </p:nvGrpSpPr>
        <p:grpSpPr>
          <a:xfrm>
            <a:off x="0" y="-83478"/>
            <a:ext cx="12192000" cy="646185"/>
            <a:chOff x="0" y="0"/>
            <a:chExt cx="12192000" cy="2182576"/>
          </a:xfrm>
          <a:solidFill>
            <a:schemeClr val="accent1">
              <a:lumMod val="75000"/>
            </a:schemeClr>
          </a:solidFill>
        </p:grpSpPr>
        <p:sp>
          <p:nvSpPr>
            <p:cNvPr id="5" name="Rectángulo redondeado 4"/>
            <p:cNvSpPr/>
            <p:nvPr/>
          </p:nvSpPr>
          <p:spPr>
            <a:xfrm>
              <a:off x="0" y="0"/>
              <a:ext cx="12192000" cy="2182576"/>
            </a:xfrm>
            <a:prstGeom prst="roundRect">
              <a:avLst/>
            </a:prstGeom>
            <a:grp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sp>
        <p:sp>
          <p:nvSpPr>
            <p:cNvPr id="6" name="Rectángulo 5"/>
            <p:cNvSpPr/>
            <p:nvPr/>
          </p:nvSpPr>
          <p:spPr>
            <a:xfrm>
              <a:off x="106545" y="106545"/>
              <a:ext cx="11978910" cy="1969486"/>
            </a:xfrm>
            <a:prstGeom prst="rect">
              <a:avLst/>
            </a:prstGeom>
            <a:grpFill/>
            <a:ln>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EC" sz="4400" kern="1200" dirty="0">
                <a:latin typeface="Calisto MT" panose="02040603050505030304" pitchFamily="18" charset="0"/>
              </a:endParaRPr>
            </a:p>
          </p:txBody>
        </p:sp>
      </p:grpSp>
    </p:spTree>
    <p:extLst>
      <p:ext uri="{BB962C8B-B14F-4D97-AF65-F5344CB8AC3E}">
        <p14:creationId xmlns:p14="http://schemas.microsoft.com/office/powerpoint/2010/main" val="3953555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97875" y="1984511"/>
            <a:ext cx="9144000" cy="2387600"/>
          </a:xfrm>
        </p:spPr>
        <p:txBody>
          <a:bodyPr>
            <a:normAutofit fontScale="90000"/>
          </a:bodyPr>
          <a:lstStyle/>
          <a:p>
            <a:r>
              <a:rPr lang="es-ES" dirty="0" smtClean="0"/>
              <a:t>AGUA Y BIODIVERSIDAD: UNA REFLEXIÓN ÉTICA Y JURÍDICA</a:t>
            </a:r>
            <a:endParaRPr lang="es-ES" dirty="0"/>
          </a:p>
        </p:txBody>
      </p:sp>
      <p:sp>
        <p:nvSpPr>
          <p:cNvPr id="3" name="Subtítulo 2"/>
          <p:cNvSpPr>
            <a:spLocks noGrp="1"/>
          </p:cNvSpPr>
          <p:nvPr>
            <p:ph type="subTitle" idx="1"/>
          </p:nvPr>
        </p:nvSpPr>
        <p:spPr>
          <a:xfrm>
            <a:off x="1341120" y="5202238"/>
            <a:ext cx="9144000" cy="1655762"/>
          </a:xfrm>
        </p:spPr>
        <p:txBody>
          <a:bodyPr>
            <a:normAutofit lnSpcReduction="10000"/>
          </a:bodyPr>
          <a:lstStyle/>
          <a:p>
            <a:r>
              <a:rPr lang="es-ES" dirty="0" smtClean="0"/>
              <a:t>Adriana Mora Bernal</a:t>
            </a:r>
          </a:p>
          <a:p>
            <a:r>
              <a:rPr lang="es-ES" dirty="0" smtClean="0"/>
              <a:t>Departamento de Recursos Hídricos y Ciencias Ambientales</a:t>
            </a:r>
          </a:p>
          <a:p>
            <a:r>
              <a:rPr lang="es-ES" dirty="0" smtClean="0"/>
              <a:t>Universidad de Cuenca</a:t>
            </a:r>
          </a:p>
          <a:p>
            <a:r>
              <a:rPr lang="es-ES" dirty="0" smtClean="0"/>
              <a:t>adrimoraber@gmail.com</a:t>
            </a:r>
            <a:endParaRPr lang="es-ES" dirty="0"/>
          </a:p>
        </p:txBody>
      </p:sp>
      <p:pic>
        <p:nvPicPr>
          <p:cNvPr id="4" name="Imagen 3"/>
          <p:cNvPicPr>
            <a:picLocks noChangeAspect="1"/>
          </p:cNvPicPr>
          <p:nvPr/>
        </p:nvPicPr>
        <p:blipFill rotWithShape="1">
          <a:blip r:embed="rId2"/>
          <a:srcRect t="9554" r="1474" b="74018"/>
          <a:stretch/>
        </p:blipFill>
        <p:spPr>
          <a:xfrm>
            <a:off x="0" y="470263"/>
            <a:ext cx="12192000" cy="1163386"/>
          </a:xfrm>
          <a:prstGeom prst="rect">
            <a:avLst/>
          </a:prstGeom>
        </p:spPr>
      </p:pic>
    </p:spTree>
    <p:extLst>
      <p:ext uri="{BB962C8B-B14F-4D97-AF65-F5344CB8AC3E}">
        <p14:creationId xmlns:p14="http://schemas.microsoft.com/office/powerpoint/2010/main" val="207736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73112"/>
            <a:ext cx="10515600" cy="1325563"/>
          </a:xfrm>
        </p:spPr>
        <p:txBody>
          <a:bodyPr/>
          <a:lstStyle/>
          <a:p>
            <a:pPr algn="ctr"/>
            <a:r>
              <a:rPr lang="en-US" b="1" dirty="0" err="1" smtClean="0"/>
              <a:t>Contenidos</a:t>
            </a:r>
            <a:endParaRPr lang="es-EC" b="1" dirty="0"/>
          </a:p>
        </p:txBody>
      </p:sp>
      <p:sp>
        <p:nvSpPr>
          <p:cNvPr id="3" name="Marcador de contenido 2"/>
          <p:cNvSpPr>
            <a:spLocks noGrp="1"/>
          </p:cNvSpPr>
          <p:nvPr>
            <p:ph idx="1"/>
          </p:nvPr>
        </p:nvSpPr>
        <p:spPr>
          <a:xfrm>
            <a:off x="838200" y="2506662"/>
            <a:ext cx="10515600" cy="4351338"/>
          </a:xfrm>
        </p:spPr>
        <p:txBody>
          <a:bodyPr>
            <a:normAutofit/>
          </a:bodyPr>
          <a:lstStyle/>
          <a:p>
            <a:pPr marL="514350" indent="-514350">
              <a:buFont typeface="+mj-lt"/>
              <a:buAutoNum type="arabicPeriod"/>
            </a:pPr>
            <a:r>
              <a:rPr lang="es-EC" sz="3600" dirty="0" smtClean="0">
                <a:latin typeface="+mj-lt"/>
              </a:rPr>
              <a:t>Bioética y Derechos Humanos</a:t>
            </a:r>
          </a:p>
          <a:p>
            <a:pPr marL="514350" indent="-514350">
              <a:buFont typeface="+mj-lt"/>
              <a:buAutoNum type="arabicPeriod"/>
            </a:pPr>
            <a:r>
              <a:rPr lang="en-US" sz="3600" dirty="0" err="1" smtClean="0">
                <a:latin typeface="+mj-lt"/>
              </a:rPr>
              <a:t>Bioderecho</a:t>
            </a:r>
            <a:r>
              <a:rPr lang="en-US" sz="3600" dirty="0" smtClean="0">
                <a:latin typeface="+mj-lt"/>
              </a:rPr>
              <a:t> y </a:t>
            </a:r>
            <a:r>
              <a:rPr lang="en-US" sz="3600" dirty="0" err="1" smtClean="0">
                <a:latin typeface="+mj-lt"/>
              </a:rPr>
              <a:t>Ambiente</a:t>
            </a:r>
            <a:endParaRPr lang="es-EC" sz="3600" dirty="0" smtClean="0">
              <a:latin typeface="+mj-lt"/>
            </a:endParaRPr>
          </a:p>
          <a:p>
            <a:pPr marL="514350" indent="-514350">
              <a:buFont typeface="+mj-lt"/>
              <a:buAutoNum type="arabicPeriod"/>
            </a:pPr>
            <a:r>
              <a:rPr lang="en-US" sz="3600" dirty="0" smtClean="0">
                <a:latin typeface="+mj-lt"/>
              </a:rPr>
              <a:t>La </a:t>
            </a:r>
            <a:r>
              <a:rPr lang="en-US" sz="3600" dirty="0" err="1" smtClean="0">
                <a:latin typeface="+mj-lt"/>
              </a:rPr>
              <a:t>regulación</a:t>
            </a:r>
            <a:r>
              <a:rPr lang="en-US" sz="3600" dirty="0" smtClean="0">
                <a:latin typeface="+mj-lt"/>
              </a:rPr>
              <a:t> del </a:t>
            </a:r>
            <a:r>
              <a:rPr lang="en-US" sz="3600" dirty="0" err="1" smtClean="0">
                <a:latin typeface="+mj-lt"/>
              </a:rPr>
              <a:t>agua</a:t>
            </a:r>
            <a:r>
              <a:rPr lang="en-US" sz="3600" dirty="0" smtClean="0">
                <a:latin typeface="+mj-lt"/>
              </a:rPr>
              <a:t> y la </a:t>
            </a:r>
            <a:r>
              <a:rPr lang="en-US" sz="3600" dirty="0" err="1" smtClean="0">
                <a:latin typeface="+mj-lt"/>
              </a:rPr>
              <a:t>biodiversidad</a:t>
            </a:r>
            <a:r>
              <a:rPr lang="en-US" sz="3600" dirty="0" smtClean="0">
                <a:latin typeface="+mj-lt"/>
              </a:rPr>
              <a:t> en el Ecuador</a:t>
            </a:r>
          </a:p>
          <a:p>
            <a:pPr marL="514350" indent="-514350">
              <a:buFont typeface="+mj-lt"/>
              <a:buAutoNum type="arabicPeriod"/>
            </a:pPr>
            <a:r>
              <a:rPr lang="es-EC" sz="3600" dirty="0" smtClean="0">
                <a:latin typeface="+mj-lt"/>
              </a:rPr>
              <a:t>Conclusiones</a:t>
            </a:r>
          </a:p>
        </p:txBody>
      </p:sp>
      <p:grpSp>
        <p:nvGrpSpPr>
          <p:cNvPr id="5" name="Grupo 4"/>
          <p:cNvGrpSpPr/>
          <p:nvPr/>
        </p:nvGrpSpPr>
        <p:grpSpPr>
          <a:xfrm>
            <a:off x="0" y="-63382"/>
            <a:ext cx="12192000" cy="646185"/>
            <a:chOff x="0" y="0"/>
            <a:chExt cx="12192000" cy="2182576"/>
          </a:xfrm>
          <a:solidFill>
            <a:schemeClr val="accent1">
              <a:lumMod val="75000"/>
            </a:schemeClr>
          </a:solidFill>
        </p:grpSpPr>
        <p:sp>
          <p:nvSpPr>
            <p:cNvPr id="6" name="Rectángulo redondeado 5"/>
            <p:cNvSpPr/>
            <p:nvPr/>
          </p:nvSpPr>
          <p:spPr>
            <a:xfrm>
              <a:off x="0" y="0"/>
              <a:ext cx="12192000" cy="2182576"/>
            </a:xfrm>
            <a:prstGeom prst="roundRect">
              <a:avLst/>
            </a:prstGeom>
            <a:grp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sp>
        <p:sp>
          <p:nvSpPr>
            <p:cNvPr id="7" name="Rectángulo 6"/>
            <p:cNvSpPr/>
            <p:nvPr/>
          </p:nvSpPr>
          <p:spPr>
            <a:xfrm>
              <a:off x="106545" y="106545"/>
              <a:ext cx="11978910" cy="1969486"/>
            </a:xfrm>
            <a:prstGeom prst="rect">
              <a:avLst/>
            </a:prstGeom>
            <a:grpFill/>
            <a:ln>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EC" sz="4400" kern="1200" dirty="0">
                <a:latin typeface="Calisto MT" panose="02040603050505030304" pitchFamily="18" charset="0"/>
              </a:endParaRPr>
            </a:p>
          </p:txBody>
        </p:sp>
      </p:grpSp>
    </p:spTree>
    <p:extLst>
      <p:ext uri="{BB962C8B-B14F-4D97-AF65-F5344CB8AC3E}">
        <p14:creationId xmlns:p14="http://schemas.microsoft.com/office/powerpoint/2010/main" val="279406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Problema</a:t>
            </a:r>
            <a:endParaRPr lang="es-EC" b="1" dirty="0"/>
          </a:p>
        </p:txBody>
      </p:sp>
      <p:sp>
        <p:nvSpPr>
          <p:cNvPr id="3" name="Marcador de contenido 2"/>
          <p:cNvSpPr>
            <a:spLocks noGrp="1"/>
          </p:cNvSpPr>
          <p:nvPr>
            <p:ph idx="1"/>
          </p:nvPr>
        </p:nvSpPr>
        <p:spPr/>
        <p:txBody>
          <a:bodyPr>
            <a:normAutofit/>
          </a:bodyPr>
          <a:lstStyle/>
          <a:p>
            <a:pPr marL="0" indent="0" algn="just">
              <a:buNone/>
            </a:pPr>
            <a:r>
              <a:rPr lang="es-EC" dirty="0">
                <a:latin typeface="+mj-lt"/>
              </a:rPr>
              <a:t>La escasez del </a:t>
            </a:r>
            <a:r>
              <a:rPr lang="es-EC" dirty="0" smtClean="0">
                <a:latin typeface="+mj-lt"/>
              </a:rPr>
              <a:t>agua y la pérdida </a:t>
            </a:r>
            <a:r>
              <a:rPr lang="es-EC" dirty="0">
                <a:latin typeface="+mj-lt"/>
              </a:rPr>
              <a:t>de la biodiversidad afecta a un importante sector de la población </a:t>
            </a:r>
            <a:r>
              <a:rPr lang="es-EC" dirty="0" smtClean="0">
                <a:latin typeface="+mj-lt"/>
              </a:rPr>
              <a:t>mundial, por ello resulta necesario realizar una </a:t>
            </a:r>
            <a:r>
              <a:rPr lang="es-EC" dirty="0">
                <a:latin typeface="+mj-lt"/>
              </a:rPr>
              <a:t>reflexión ética y jurídica sobre uno de los ejes temáticos de la bioética que es el tema </a:t>
            </a:r>
            <a:r>
              <a:rPr lang="es-EC" dirty="0" smtClean="0">
                <a:latin typeface="+mj-lt"/>
              </a:rPr>
              <a:t>ambiental.</a:t>
            </a:r>
          </a:p>
          <a:p>
            <a:pPr marL="0" indent="0" algn="just">
              <a:buNone/>
            </a:pPr>
            <a:endParaRPr lang="es-EC" dirty="0" smtClean="0">
              <a:latin typeface="+mj-lt"/>
            </a:endParaRPr>
          </a:p>
          <a:p>
            <a:pPr marL="0" indent="0" algn="just">
              <a:buNone/>
            </a:pPr>
            <a:r>
              <a:rPr lang="es-EC" dirty="0" smtClean="0">
                <a:latin typeface="+mj-lt"/>
              </a:rPr>
              <a:t>Es necesario reflexionar </a:t>
            </a:r>
            <a:r>
              <a:rPr lang="es-EC" dirty="0">
                <a:latin typeface="+mj-lt"/>
              </a:rPr>
              <a:t>desde una visión </a:t>
            </a:r>
            <a:r>
              <a:rPr lang="es-EC" dirty="0" err="1">
                <a:latin typeface="+mj-lt"/>
              </a:rPr>
              <a:t>biocéntrica</a:t>
            </a:r>
            <a:r>
              <a:rPr lang="es-EC" dirty="0">
                <a:latin typeface="+mj-lt"/>
              </a:rPr>
              <a:t>, en donde la relación entre los seres humanos con la naturaleza es innegable.</a:t>
            </a:r>
          </a:p>
        </p:txBody>
      </p:sp>
      <p:grpSp>
        <p:nvGrpSpPr>
          <p:cNvPr id="4" name="Grupo 3"/>
          <p:cNvGrpSpPr/>
          <p:nvPr/>
        </p:nvGrpSpPr>
        <p:grpSpPr>
          <a:xfrm>
            <a:off x="0" y="-76082"/>
            <a:ext cx="12192000" cy="646185"/>
            <a:chOff x="0" y="0"/>
            <a:chExt cx="12192000" cy="2182576"/>
          </a:xfrm>
          <a:solidFill>
            <a:schemeClr val="accent1">
              <a:lumMod val="75000"/>
            </a:schemeClr>
          </a:solidFill>
        </p:grpSpPr>
        <p:sp>
          <p:nvSpPr>
            <p:cNvPr id="5" name="Rectángulo redondeado 4"/>
            <p:cNvSpPr/>
            <p:nvPr/>
          </p:nvSpPr>
          <p:spPr>
            <a:xfrm>
              <a:off x="0" y="0"/>
              <a:ext cx="12192000" cy="2182576"/>
            </a:xfrm>
            <a:prstGeom prst="roundRect">
              <a:avLst/>
            </a:prstGeom>
            <a:grp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sp>
        <p:sp>
          <p:nvSpPr>
            <p:cNvPr id="6" name="Rectángulo 5"/>
            <p:cNvSpPr/>
            <p:nvPr/>
          </p:nvSpPr>
          <p:spPr>
            <a:xfrm>
              <a:off x="106545" y="106545"/>
              <a:ext cx="11978910" cy="1969486"/>
            </a:xfrm>
            <a:prstGeom prst="rect">
              <a:avLst/>
            </a:prstGeom>
            <a:grpFill/>
            <a:ln>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EC" sz="4400" kern="1200" dirty="0">
                <a:latin typeface="Calisto MT" panose="02040603050505030304" pitchFamily="18" charset="0"/>
              </a:endParaRPr>
            </a:p>
          </p:txBody>
        </p:sp>
      </p:grpSp>
    </p:spTree>
    <p:extLst>
      <p:ext uri="{BB962C8B-B14F-4D97-AF65-F5344CB8AC3E}">
        <p14:creationId xmlns:p14="http://schemas.microsoft.com/office/powerpoint/2010/main" val="161946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3410" t="48105" r="67492" b="17948"/>
          <a:stretch/>
        </p:blipFill>
        <p:spPr>
          <a:xfrm>
            <a:off x="227266" y="1458927"/>
            <a:ext cx="4056961" cy="2647717"/>
          </a:xfrm>
          <a:prstGeom prst="rect">
            <a:avLst/>
          </a:prstGeom>
        </p:spPr>
      </p:pic>
      <p:pic>
        <p:nvPicPr>
          <p:cNvPr id="5" name="Imagen 4"/>
          <p:cNvPicPr>
            <a:picLocks noChangeAspect="1"/>
          </p:cNvPicPr>
          <p:nvPr/>
        </p:nvPicPr>
        <p:blipFill rotWithShape="1">
          <a:blip r:embed="rId2"/>
          <a:srcRect l="66000" t="47778" r="4917" b="16518"/>
          <a:stretch/>
        </p:blipFill>
        <p:spPr>
          <a:xfrm>
            <a:off x="7972306" y="1458928"/>
            <a:ext cx="3792973" cy="2647715"/>
          </a:xfrm>
          <a:prstGeom prst="rect">
            <a:avLst/>
          </a:prstGeom>
        </p:spPr>
      </p:pic>
      <p:pic>
        <p:nvPicPr>
          <p:cNvPr id="6" name="Imagen 5"/>
          <p:cNvPicPr>
            <a:picLocks noChangeAspect="1"/>
          </p:cNvPicPr>
          <p:nvPr/>
        </p:nvPicPr>
        <p:blipFill rotWithShape="1">
          <a:blip r:embed="rId3"/>
          <a:srcRect l="34833" t="30592" r="35750" b="33852"/>
          <a:stretch/>
        </p:blipFill>
        <p:spPr>
          <a:xfrm>
            <a:off x="4284227" y="1458929"/>
            <a:ext cx="3688080" cy="2647715"/>
          </a:xfrm>
          <a:prstGeom prst="rect">
            <a:avLst/>
          </a:prstGeom>
        </p:spPr>
      </p:pic>
      <p:pic>
        <p:nvPicPr>
          <p:cNvPr id="7" name="Imagen 6"/>
          <p:cNvPicPr>
            <a:picLocks noChangeAspect="1"/>
          </p:cNvPicPr>
          <p:nvPr/>
        </p:nvPicPr>
        <p:blipFill rotWithShape="1">
          <a:blip r:embed="rId4"/>
          <a:srcRect l="3583" t="27185" r="1833" b="40074"/>
          <a:stretch/>
        </p:blipFill>
        <p:spPr>
          <a:xfrm>
            <a:off x="227265" y="4106643"/>
            <a:ext cx="11538014" cy="2540125"/>
          </a:xfrm>
          <a:prstGeom prst="rect">
            <a:avLst/>
          </a:prstGeom>
        </p:spPr>
      </p:pic>
      <p:pic>
        <p:nvPicPr>
          <p:cNvPr id="9" name="Imagen 8"/>
          <p:cNvPicPr>
            <a:picLocks noChangeAspect="1"/>
          </p:cNvPicPr>
          <p:nvPr/>
        </p:nvPicPr>
        <p:blipFill rotWithShape="1">
          <a:blip r:embed="rId5"/>
          <a:srcRect t="14420" r="76000" b="73333"/>
          <a:stretch/>
        </p:blipFill>
        <p:spPr>
          <a:xfrm>
            <a:off x="7575614" y="0"/>
            <a:ext cx="4389120" cy="1259840"/>
          </a:xfrm>
          <a:prstGeom prst="rect">
            <a:avLst/>
          </a:prstGeom>
        </p:spPr>
      </p:pic>
      <p:sp>
        <p:nvSpPr>
          <p:cNvPr id="8" name="Título 7"/>
          <p:cNvSpPr>
            <a:spLocks noGrp="1"/>
          </p:cNvSpPr>
          <p:nvPr>
            <p:ph type="title"/>
          </p:nvPr>
        </p:nvSpPr>
        <p:spPr>
          <a:xfrm>
            <a:off x="482600" y="133364"/>
            <a:ext cx="10515600" cy="1325563"/>
          </a:xfrm>
        </p:spPr>
        <p:txBody>
          <a:bodyPr/>
          <a:lstStyle/>
          <a:p>
            <a:r>
              <a:rPr lang="en-US" dirty="0"/>
              <a:t>¿</a:t>
            </a:r>
            <a:r>
              <a:rPr lang="en-US" b="1" dirty="0" err="1"/>
              <a:t>Por</a:t>
            </a:r>
            <a:r>
              <a:rPr lang="en-US" b="1" dirty="0"/>
              <a:t> </a:t>
            </a:r>
            <a:r>
              <a:rPr lang="es-EC" b="1" dirty="0"/>
              <a:t>qué</a:t>
            </a:r>
            <a:r>
              <a:rPr lang="en-US" b="1" dirty="0"/>
              <a:t> </a:t>
            </a:r>
            <a:r>
              <a:rPr lang="en-US" b="1" dirty="0" err="1"/>
              <a:t>es</a:t>
            </a:r>
            <a:r>
              <a:rPr lang="en-US" b="1" dirty="0"/>
              <a:t> </a:t>
            </a:r>
            <a:r>
              <a:rPr lang="en-US" b="1" dirty="0" err="1"/>
              <a:t>importante</a:t>
            </a:r>
            <a:r>
              <a:rPr lang="en-US" b="1" dirty="0"/>
              <a:t>?</a:t>
            </a:r>
            <a:endParaRPr lang="es-EC" dirty="0"/>
          </a:p>
        </p:txBody>
      </p:sp>
    </p:spTree>
    <p:extLst>
      <p:ext uri="{BB962C8B-B14F-4D97-AF65-F5344CB8AC3E}">
        <p14:creationId xmlns:p14="http://schemas.microsoft.com/office/powerpoint/2010/main" val="3770190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Objetivos</a:t>
            </a:r>
            <a:endParaRPr lang="es-EC" b="1" dirty="0"/>
          </a:p>
        </p:txBody>
      </p:sp>
      <p:sp>
        <p:nvSpPr>
          <p:cNvPr id="3" name="Marcador de contenido 2"/>
          <p:cNvSpPr>
            <a:spLocks noGrp="1"/>
          </p:cNvSpPr>
          <p:nvPr>
            <p:ph idx="1"/>
          </p:nvPr>
        </p:nvSpPr>
        <p:spPr>
          <a:xfrm>
            <a:off x="838200" y="2100351"/>
            <a:ext cx="10515600" cy="4351338"/>
          </a:xfrm>
        </p:spPr>
        <p:txBody>
          <a:bodyPr/>
          <a:lstStyle/>
          <a:p>
            <a:pPr marL="0" indent="0" algn="just">
              <a:buNone/>
            </a:pPr>
            <a:r>
              <a:rPr lang="es-EC" dirty="0">
                <a:latin typeface="+mj-lt"/>
              </a:rPr>
              <a:t>Surgen varias interrogantes respecto cómo se relaciona el concepto de bioética, medio ambiente y derechos humanos, y cómo están regulados los servicios ambientales del agua y la biodiversidad en la legislación ecuatoriana.</a:t>
            </a:r>
          </a:p>
          <a:p>
            <a:pPr marL="0" indent="0">
              <a:buNone/>
            </a:pPr>
            <a:endParaRPr lang="es-EC" dirty="0"/>
          </a:p>
          <a:p>
            <a:pPr marL="0" indent="0">
              <a:buNone/>
            </a:pPr>
            <a:endParaRPr lang="es-EC" dirty="0"/>
          </a:p>
        </p:txBody>
      </p:sp>
      <p:grpSp>
        <p:nvGrpSpPr>
          <p:cNvPr id="4" name="Grupo 3"/>
          <p:cNvGrpSpPr/>
          <p:nvPr/>
        </p:nvGrpSpPr>
        <p:grpSpPr>
          <a:xfrm>
            <a:off x="0" y="-76082"/>
            <a:ext cx="12192000" cy="646185"/>
            <a:chOff x="0" y="0"/>
            <a:chExt cx="12192000" cy="2182576"/>
          </a:xfrm>
          <a:solidFill>
            <a:schemeClr val="accent1">
              <a:lumMod val="75000"/>
            </a:schemeClr>
          </a:solidFill>
        </p:grpSpPr>
        <p:sp>
          <p:nvSpPr>
            <p:cNvPr id="5" name="Rectángulo redondeado 4"/>
            <p:cNvSpPr/>
            <p:nvPr/>
          </p:nvSpPr>
          <p:spPr>
            <a:xfrm>
              <a:off x="0" y="0"/>
              <a:ext cx="12192000" cy="2182576"/>
            </a:xfrm>
            <a:prstGeom prst="roundRect">
              <a:avLst/>
            </a:prstGeom>
            <a:grp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sp>
        <p:sp>
          <p:nvSpPr>
            <p:cNvPr id="6" name="Rectángulo 5"/>
            <p:cNvSpPr/>
            <p:nvPr/>
          </p:nvSpPr>
          <p:spPr>
            <a:xfrm>
              <a:off x="106545" y="106545"/>
              <a:ext cx="11978910" cy="1969486"/>
            </a:xfrm>
            <a:prstGeom prst="rect">
              <a:avLst/>
            </a:prstGeom>
            <a:grpFill/>
            <a:ln>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EC" sz="4400" kern="1200" dirty="0">
                <a:latin typeface="Calisto MT" panose="02040603050505030304" pitchFamily="18" charset="0"/>
              </a:endParaRPr>
            </a:p>
          </p:txBody>
        </p:sp>
      </p:grpSp>
      <p:pic>
        <p:nvPicPr>
          <p:cNvPr id="7" name="Picture 2" descr="La imagen puede contener: montaÃ±a, cielo, exterior, naturaleza y ag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641" y="3848532"/>
            <a:ext cx="4164619" cy="234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3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BIOÉTICA</a:t>
            </a:r>
            <a:endParaRPr lang="es-EC" dirty="0"/>
          </a:p>
        </p:txBody>
      </p:sp>
      <p:sp>
        <p:nvSpPr>
          <p:cNvPr id="3" name="Marcador de contenido 2"/>
          <p:cNvSpPr>
            <a:spLocks noGrp="1"/>
          </p:cNvSpPr>
          <p:nvPr>
            <p:ph idx="1"/>
          </p:nvPr>
        </p:nvSpPr>
        <p:spPr>
          <a:xfrm>
            <a:off x="838200" y="1825624"/>
            <a:ext cx="10515600" cy="4661439"/>
          </a:xfrm>
        </p:spPr>
        <p:txBody>
          <a:bodyPr>
            <a:normAutofit fontScale="92500" lnSpcReduction="20000"/>
          </a:bodyPr>
          <a:lstStyle/>
          <a:p>
            <a:pPr algn="just"/>
            <a:r>
              <a:rPr lang="es-EC" sz="3200" dirty="0">
                <a:latin typeface="+mj-lt"/>
              </a:rPr>
              <a:t>Este vocablo está compuesto de dos palabras griegas que significa </a:t>
            </a:r>
            <a:r>
              <a:rPr lang="es-EC" sz="3200" i="1" dirty="0" err="1">
                <a:latin typeface="+mj-lt"/>
              </a:rPr>
              <a:t>bios</a:t>
            </a:r>
            <a:r>
              <a:rPr lang="es-EC" sz="3200" i="1" dirty="0">
                <a:latin typeface="+mj-lt"/>
              </a:rPr>
              <a:t> (vida</a:t>
            </a:r>
            <a:r>
              <a:rPr lang="es-EC" sz="3200" dirty="0">
                <a:latin typeface="+mj-lt"/>
              </a:rPr>
              <a:t>) y </a:t>
            </a:r>
            <a:r>
              <a:rPr lang="es-EC" sz="3200" i="1" dirty="0" err="1">
                <a:latin typeface="+mj-lt"/>
              </a:rPr>
              <a:t>ethikós</a:t>
            </a:r>
            <a:r>
              <a:rPr lang="es-EC" sz="3200" i="1" dirty="0">
                <a:latin typeface="+mj-lt"/>
              </a:rPr>
              <a:t> (</a:t>
            </a:r>
            <a:r>
              <a:rPr lang="es-EC" sz="3200" dirty="0" smtClean="0">
                <a:latin typeface="+mj-lt"/>
              </a:rPr>
              <a:t>ética), por lo tanto “</a:t>
            </a:r>
            <a:r>
              <a:rPr lang="es-EC" sz="3200" dirty="0">
                <a:latin typeface="+mj-lt"/>
              </a:rPr>
              <a:t>la bioética es, por lo tanto, la </a:t>
            </a:r>
            <a:r>
              <a:rPr lang="es-EC" sz="3200" b="1" i="1" dirty="0">
                <a:latin typeface="+mj-lt"/>
              </a:rPr>
              <a:t>ética de la </a:t>
            </a:r>
            <a:r>
              <a:rPr lang="es-EC" sz="3200" b="1" i="1" dirty="0" smtClean="0">
                <a:latin typeface="+mj-lt"/>
              </a:rPr>
              <a:t>vida</a:t>
            </a:r>
            <a:r>
              <a:rPr lang="es-EC" sz="3200" dirty="0" smtClean="0">
                <a:latin typeface="+mj-lt"/>
              </a:rPr>
              <a:t>”. (Roberto </a:t>
            </a:r>
            <a:r>
              <a:rPr lang="es-EC" sz="3200" dirty="0" err="1">
                <a:latin typeface="+mj-lt"/>
              </a:rPr>
              <a:t>Andorno</a:t>
            </a:r>
            <a:r>
              <a:rPr lang="es-EC" sz="3200" dirty="0">
                <a:latin typeface="+mj-lt"/>
              </a:rPr>
              <a:t>, </a:t>
            </a:r>
            <a:r>
              <a:rPr lang="es-EC" sz="3200" dirty="0" smtClean="0">
                <a:latin typeface="+mj-lt"/>
              </a:rPr>
              <a:t>1998).</a:t>
            </a:r>
          </a:p>
          <a:p>
            <a:pPr algn="just"/>
            <a:r>
              <a:rPr lang="es-ES" sz="3200" dirty="0">
                <a:latin typeface="+mj-lt"/>
              </a:rPr>
              <a:t>U</a:t>
            </a:r>
            <a:r>
              <a:rPr lang="es-ES" sz="3200" dirty="0" smtClean="0">
                <a:latin typeface="+mj-lt"/>
              </a:rPr>
              <a:t>no </a:t>
            </a:r>
            <a:r>
              <a:rPr lang="es-ES" sz="3200" dirty="0">
                <a:latin typeface="+mj-lt"/>
              </a:rPr>
              <a:t>de</a:t>
            </a:r>
            <a:r>
              <a:rPr lang="es-EC" sz="3200" dirty="0">
                <a:latin typeface="+mj-lt"/>
              </a:rPr>
              <a:t> los principios en los que se sustenta la bioética que es el </a:t>
            </a:r>
            <a:r>
              <a:rPr lang="es-EC" sz="3200" b="1" dirty="0">
                <a:latin typeface="+mj-lt"/>
              </a:rPr>
              <a:t>respeto a la vida</a:t>
            </a:r>
            <a:r>
              <a:rPr lang="es-EC" sz="3200" dirty="0">
                <a:latin typeface="+mj-lt"/>
              </a:rPr>
              <a:t>, entendiendo a este principio desde una visión más amplia que desde la ética médica. </a:t>
            </a:r>
            <a:endParaRPr lang="es-EC" sz="3200" b="1" dirty="0" smtClean="0">
              <a:latin typeface="+mj-lt"/>
            </a:endParaRPr>
          </a:p>
          <a:p>
            <a:pPr algn="just"/>
            <a:r>
              <a:rPr lang="es-EC" sz="3200" dirty="0" smtClean="0">
                <a:latin typeface="+mj-lt"/>
              </a:rPr>
              <a:t>El </a:t>
            </a:r>
            <a:r>
              <a:rPr lang="es-EC" sz="3200" dirty="0">
                <a:latin typeface="+mj-lt"/>
              </a:rPr>
              <a:t>artículo 17 de la Declaración </a:t>
            </a:r>
            <a:r>
              <a:rPr lang="es-ES" sz="3200" dirty="0">
                <a:latin typeface="+mj-lt"/>
              </a:rPr>
              <a:t>Universal sobre Bioética y Derechos Humanos de la UNESCO </a:t>
            </a:r>
            <a:r>
              <a:rPr lang="es-EC" sz="3200" dirty="0" smtClean="0">
                <a:latin typeface="+mj-lt"/>
              </a:rPr>
              <a:t>señala </a:t>
            </a:r>
            <a:r>
              <a:rPr lang="es-EC" sz="3200" dirty="0">
                <a:latin typeface="+mj-lt"/>
              </a:rPr>
              <a:t>como uno de los principios la </a:t>
            </a:r>
            <a:r>
              <a:rPr lang="es-EC" sz="3200" b="1" dirty="0">
                <a:latin typeface="+mj-lt"/>
              </a:rPr>
              <a:t>interconexión</a:t>
            </a:r>
            <a:r>
              <a:rPr lang="es-EC" sz="3200" dirty="0">
                <a:latin typeface="+mj-lt"/>
              </a:rPr>
              <a:t> entre los seres humanos y las demás formas de vida y el </a:t>
            </a:r>
            <a:r>
              <a:rPr lang="es-EC" sz="3200" b="1" dirty="0">
                <a:latin typeface="+mj-lt"/>
              </a:rPr>
              <a:t>rol protagónico</a:t>
            </a:r>
            <a:r>
              <a:rPr lang="es-EC" sz="3200" dirty="0">
                <a:latin typeface="+mj-lt"/>
              </a:rPr>
              <a:t> que tienen las personas respecto a la protección del medio ambiente, la biósfera y la biodiversidad.</a:t>
            </a:r>
          </a:p>
          <a:p>
            <a:endParaRPr lang="es-EC" sz="4000" dirty="0"/>
          </a:p>
          <a:p>
            <a:endParaRPr lang="es-EC" sz="4800" dirty="0"/>
          </a:p>
          <a:p>
            <a:endParaRPr lang="es-EC" sz="3200" dirty="0"/>
          </a:p>
          <a:p>
            <a:pPr marL="0" indent="0">
              <a:buNone/>
            </a:pPr>
            <a:endParaRPr lang="es-EC" sz="3200" dirty="0"/>
          </a:p>
          <a:p>
            <a:endParaRPr lang="es-EC" dirty="0"/>
          </a:p>
        </p:txBody>
      </p:sp>
      <p:grpSp>
        <p:nvGrpSpPr>
          <p:cNvPr id="4" name="Grupo 3"/>
          <p:cNvGrpSpPr/>
          <p:nvPr/>
        </p:nvGrpSpPr>
        <p:grpSpPr>
          <a:xfrm>
            <a:off x="0" y="-76082"/>
            <a:ext cx="12192000" cy="646185"/>
            <a:chOff x="0" y="0"/>
            <a:chExt cx="12192000" cy="2182576"/>
          </a:xfrm>
          <a:solidFill>
            <a:schemeClr val="accent1">
              <a:lumMod val="75000"/>
            </a:schemeClr>
          </a:solidFill>
        </p:grpSpPr>
        <p:sp>
          <p:nvSpPr>
            <p:cNvPr id="5" name="Rectángulo redondeado 4"/>
            <p:cNvSpPr/>
            <p:nvPr/>
          </p:nvSpPr>
          <p:spPr>
            <a:xfrm>
              <a:off x="0" y="0"/>
              <a:ext cx="12192000" cy="2182576"/>
            </a:xfrm>
            <a:prstGeom prst="roundRect">
              <a:avLst/>
            </a:prstGeom>
            <a:grp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sp>
        <p:sp>
          <p:nvSpPr>
            <p:cNvPr id="6" name="Rectángulo 5"/>
            <p:cNvSpPr/>
            <p:nvPr/>
          </p:nvSpPr>
          <p:spPr>
            <a:xfrm>
              <a:off x="106545" y="106545"/>
              <a:ext cx="11978910" cy="1969486"/>
            </a:xfrm>
            <a:prstGeom prst="rect">
              <a:avLst/>
            </a:prstGeom>
            <a:grpFill/>
            <a:ln>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EC" sz="4400" kern="1200" dirty="0">
                <a:latin typeface="Calisto MT" panose="02040603050505030304" pitchFamily="18" charset="0"/>
              </a:endParaRPr>
            </a:p>
          </p:txBody>
        </p:sp>
      </p:grpSp>
    </p:spTree>
    <p:extLst>
      <p:ext uri="{BB962C8B-B14F-4D97-AF65-F5344CB8AC3E}">
        <p14:creationId xmlns:p14="http://schemas.microsoft.com/office/powerpoint/2010/main" val="1941246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BIOÉTICA Y DERECHOS HUMANOS</a:t>
            </a:r>
            <a:endParaRPr lang="es-EC" dirty="0"/>
          </a:p>
        </p:txBody>
      </p:sp>
      <p:sp>
        <p:nvSpPr>
          <p:cNvPr id="3" name="Marcador de contenido 2"/>
          <p:cNvSpPr>
            <a:spLocks noGrp="1"/>
          </p:cNvSpPr>
          <p:nvPr>
            <p:ph idx="1"/>
          </p:nvPr>
        </p:nvSpPr>
        <p:spPr>
          <a:xfrm>
            <a:off x="838200" y="1825624"/>
            <a:ext cx="10515600" cy="4661439"/>
          </a:xfrm>
        </p:spPr>
        <p:txBody>
          <a:bodyPr>
            <a:normAutofit/>
          </a:bodyPr>
          <a:lstStyle/>
          <a:p>
            <a:pPr marL="0" indent="0">
              <a:buNone/>
            </a:pPr>
            <a:endParaRPr lang="es-EC" sz="3200" dirty="0" smtClean="0"/>
          </a:p>
          <a:p>
            <a:pPr algn="just"/>
            <a:r>
              <a:rPr lang="es-ES" dirty="0">
                <a:latin typeface="+mj-lt"/>
              </a:rPr>
              <a:t>Es necesaria una reflexión de los seres humanos sobre su propia existencia y su entorno</a:t>
            </a:r>
            <a:r>
              <a:rPr lang="es-ES" dirty="0" smtClean="0">
                <a:latin typeface="+mj-lt"/>
              </a:rPr>
              <a:t>.</a:t>
            </a:r>
          </a:p>
          <a:p>
            <a:pPr algn="just"/>
            <a:r>
              <a:rPr lang="es-ES" dirty="0" smtClean="0">
                <a:latin typeface="+mj-lt"/>
              </a:rPr>
              <a:t>Estas </a:t>
            </a:r>
            <a:r>
              <a:rPr lang="es-ES" dirty="0">
                <a:latin typeface="+mj-lt"/>
              </a:rPr>
              <a:t>ideas han sido recogidas en la Declaración Universal sobre Bioética y Derechos Humanos de la </a:t>
            </a:r>
            <a:r>
              <a:rPr lang="es-ES" dirty="0" smtClean="0">
                <a:latin typeface="+mj-lt"/>
              </a:rPr>
              <a:t>UNESCO.</a:t>
            </a:r>
          </a:p>
          <a:p>
            <a:pPr algn="just"/>
            <a:r>
              <a:rPr lang="es-ES" dirty="0" smtClean="0">
                <a:latin typeface="+mj-lt"/>
              </a:rPr>
              <a:t>La </a:t>
            </a:r>
            <a:r>
              <a:rPr lang="es-ES" dirty="0">
                <a:latin typeface="+mj-lt"/>
              </a:rPr>
              <a:t>Declaración tiene como uno de los objetivos destacar la importancia de la </a:t>
            </a:r>
            <a:r>
              <a:rPr lang="es-ES" dirty="0" smtClean="0">
                <a:latin typeface="+mj-lt"/>
              </a:rPr>
              <a:t>biodiversidad </a:t>
            </a:r>
            <a:r>
              <a:rPr lang="es-ES" dirty="0">
                <a:latin typeface="+mj-lt"/>
              </a:rPr>
              <a:t>y su conservación como una preocupación común de la especie humana, </a:t>
            </a:r>
            <a:r>
              <a:rPr lang="es-ES" dirty="0" smtClean="0">
                <a:latin typeface="+mj-lt"/>
              </a:rPr>
              <a:t>así </a:t>
            </a:r>
            <a:r>
              <a:rPr lang="es-ES" dirty="0">
                <a:latin typeface="+mj-lt"/>
              </a:rPr>
              <a:t>también salvaguardar y promover los </a:t>
            </a:r>
            <a:r>
              <a:rPr lang="es-ES" b="1" dirty="0">
                <a:latin typeface="+mj-lt"/>
              </a:rPr>
              <a:t>intereses de las generaciones presentes y venideras</a:t>
            </a:r>
            <a:r>
              <a:rPr lang="es-ES" dirty="0">
                <a:latin typeface="+mj-lt"/>
              </a:rPr>
              <a:t>. </a:t>
            </a:r>
            <a:endParaRPr lang="es-EC" dirty="0">
              <a:latin typeface="+mj-lt"/>
            </a:endParaRPr>
          </a:p>
          <a:p>
            <a:endParaRPr lang="es-EC" sz="3200" dirty="0"/>
          </a:p>
          <a:p>
            <a:endParaRPr lang="es-EC" dirty="0"/>
          </a:p>
        </p:txBody>
      </p:sp>
      <p:grpSp>
        <p:nvGrpSpPr>
          <p:cNvPr id="4" name="Grupo 3"/>
          <p:cNvGrpSpPr/>
          <p:nvPr/>
        </p:nvGrpSpPr>
        <p:grpSpPr>
          <a:xfrm>
            <a:off x="0" y="-63382"/>
            <a:ext cx="12192000" cy="646185"/>
            <a:chOff x="0" y="0"/>
            <a:chExt cx="12192000" cy="2182576"/>
          </a:xfrm>
          <a:solidFill>
            <a:schemeClr val="accent1">
              <a:lumMod val="75000"/>
            </a:schemeClr>
          </a:solidFill>
        </p:grpSpPr>
        <p:sp>
          <p:nvSpPr>
            <p:cNvPr id="5" name="Rectángulo redondeado 4"/>
            <p:cNvSpPr/>
            <p:nvPr/>
          </p:nvSpPr>
          <p:spPr>
            <a:xfrm>
              <a:off x="0" y="0"/>
              <a:ext cx="12192000" cy="2182576"/>
            </a:xfrm>
            <a:prstGeom prst="roundRect">
              <a:avLst/>
            </a:prstGeom>
            <a:grp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sp>
        <p:sp>
          <p:nvSpPr>
            <p:cNvPr id="6" name="Rectángulo 5"/>
            <p:cNvSpPr/>
            <p:nvPr/>
          </p:nvSpPr>
          <p:spPr>
            <a:xfrm>
              <a:off x="106545" y="106545"/>
              <a:ext cx="11978910" cy="1969486"/>
            </a:xfrm>
            <a:prstGeom prst="rect">
              <a:avLst/>
            </a:prstGeom>
            <a:grpFill/>
            <a:ln>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EC" sz="4400" kern="1200" dirty="0">
                <a:latin typeface="Calisto MT" panose="02040603050505030304" pitchFamily="18" charset="0"/>
              </a:endParaRPr>
            </a:p>
          </p:txBody>
        </p:sp>
      </p:grpSp>
    </p:spTree>
    <p:extLst>
      <p:ext uri="{BB962C8B-B14F-4D97-AF65-F5344CB8AC3E}">
        <p14:creationId xmlns:p14="http://schemas.microsoft.com/office/powerpoint/2010/main" val="2749472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BIOÉTICA Y DERECHO</a:t>
            </a:r>
            <a:endParaRPr lang="es-EC" b="1" dirty="0"/>
          </a:p>
        </p:txBody>
      </p:sp>
      <p:sp>
        <p:nvSpPr>
          <p:cNvPr id="3" name="Marcador de contenido 2"/>
          <p:cNvSpPr>
            <a:spLocks noGrp="1"/>
          </p:cNvSpPr>
          <p:nvPr>
            <p:ph idx="1"/>
          </p:nvPr>
        </p:nvSpPr>
        <p:spPr>
          <a:xfrm>
            <a:off x="838200" y="1825624"/>
            <a:ext cx="10515600" cy="4600575"/>
          </a:xfrm>
        </p:spPr>
        <p:txBody>
          <a:bodyPr>
            <a:normAutofit lnSpcReduction="10000"/>
          </a:bodyPr>
          <a:lstStyle/>
          <a:p>
            <a:pPr algn="just"/>
            <a:r>
              <a:rPr lang="es-EC" dirty="0" smtClean="0">
                <a:latin typeface="+mj-lt"/>
              </a:rPr>
              <a:t>Es </a:t>
            </a:r>
            <a:r>
              <a:rPr lang="es-EC" dirty="0">
                <a:latin typeface="+mj-lt"/>
              </a:rPr>
              <a:t>importante destacar que </a:t>
            </a:r>
            <a:r>
              <a:rPr lang="es-EC" dirty="0" smtClean="0">
                <a:latin typeface="+mj-lt"/>
              </a:rPr>
              <a:t>varias normas </a:t>
            </a:r>
            <a:r>
              <a:rPr lang="es-EC" dirty="0">
                <a:latin typeface="+mj-lt"/>
              </a:rPr>
              <a:t>jurídicas </a:t>
            </a:r>
            <a:r>
              <a:rPr lang="es-EC" dirty="0" smtClean="0">
                <a:latin typeface="+mj-lt"/>
              </a:rPr>
              <a:t>coinciden </a:t>
            </a:r>
            <a:r>
              <a:rPr lang="es-EC" dirty="0">
                <a:latin typeface="+mj-lt"/>
              </a:rPr>
              <a:t>en cuanto a su contenido con </a:t>
            </a:r>
            <a:r>
              <a:rPr lang="es-EC" dirty="0" smtClean="0">
                <a:latin typeface="+mj-lt"/>
              </a:rPr>
              <a:t>normas morales</a:t>
            </a:r>
            <a:r>
              <a:rPr lang="es-EC" dirty="0">
                <a:latin typeface="+mj-lt"/>
              </a:rPr>
              <a:t>: así </a:t>
            </a:r>
            <a:r>
              <a:rPr lang="es-EC" dirty="0" smtClean="0">
                <a:latin typeface="+mj-lt"/>
              </a:rPr>
              <a:t>ocurre </a:t>
            </a:r>
            <a:r>
              <a:rPr lang="es-EC" dirty="0">
                <a:latin typeface="+mj-lt"/>
              </a:rPr>
              <a:t>con una buena parte de las normas </a:t>
            </a:r>
            <a:r>
              <a:rPr lang="es-EC" dirty="0" smtClean="0">
                <a:latin typeface="+mj-lt"/>
              </a:rPr>
              <a:t>constitucionales.</a:t>
            </a:r>
          </a:p>
          <a:p>
            <a:pPr marL="0" indent="0" algn="ctr">
              <a:buNone/>
            </a:pPr>
            <a:r>
              <a:rPr lang="es-EC" dirty="0" smtClean="0">
                <a:latin typeface="+mj-lt"/>
              </a:rPr>
              <a:t>Valores vida, dignidad, justicia, bienestar social</a:t>
            </a:r>
          </a:p>
          <a:p>
            <a:pPr marL="0" indent="0" algn="just">
              <a:buNone/>
            </a:pPr>
            <a:endParaRPr lang="es-EC" dirty="0">
              <a:latin typeface="+mj-lt"/>
            </a:endParaRPr>
          </a:p>
          <a:p>
            <a:pPr algn="just"/>
            <a:r>
              <a:rPr lang="es-EC" dirty="0" smtClean="0">
                <a:latin typeface="+mj-lt"/>
              </a:rPr>
              <a:t>De </a:t>
            </a:r>
            <a:r>
              <a:rPr lang="es-EC" dirty="0">
                <a:latin typeface="+mj-lt"/>
              </a:rPr>
              <a:t>este modo, “el </a:t>
            </a:r>
            <a:r>
              <a:rPr lang="es-EC" dirty="0" err="1">
                <a:latin typeface="+mj-lt"/>
              </a:rPr>
              <a:t>bioderecho</a:t>
            </a:r>
            <a:r>
              <a:rPr lang="es-EC" dirty="0">
                <a:latin typeface="+mj-lt"/>
              </a:rPr>
              <a:t>, entonces, adquiere especial valor en cualquier ordenamiento jurídico como una vía de hecho y de derecho cierta para </a:t>
            </a:r>
            <a:r>
              <a:rPr lang="es-EC" b="1" dirty="0">
                <a:latin typeface="+mj-lt"/>
              </a:rPr>
              <a:t>garantizar un mecanismo efectivo de protección de aquellos derechos fundamentales </a:t>
            </a:r>
            <a:r>
              <a:rPr lang="es-EC" dirty="0">
                <a:latin typeface="+mj-lt"/>
              </a:rPr>
              <a:t>que, en este contexto, le conciernen a cada integrante de la sociedad, y para </a:t>
            </a:r>
            <a:r>
              <a:rPr lang="es-EC" b="1" dirty="0">
                <a:latin typeface="+mj-lt"/>
              </a:rPr>
              <a:t>señalar la obligación del Estado de proteger esos derechos</a:t>
            </a:r>
            <a:r>
              <a:rPr lang="es-EC" dirty="0">
                <a:latin typeface="+mj-lt"/>
              </a:rPr>
              <a:t>, así como propender a su realización y no a su </a:t>
            </a:r>
            <a:r>
              <a:rPr lang="es-EC" dirty="0" smtClean="0">
                <a:latin typeface="+mj-lt"/>
              </a:rPr>
              <a:t>menoscabo (Valdés</a:t>
            </a:r>
            <a:r>
              <a:rPr lang="es-EC" dirty="0">
                <a:latin typeface="+mj-lt"/>
              </a:rPr>
              <a:t>, </a:t>
            </a:r>
            <a:r>
              <a:rPr lang="es-EC" dirty="0" smtClean="0">
                <a:latin typeface="+mj-lt"/>
              </a:rPr>
              <a:t>2015)</a:t>
            </a:r>
            <a:endParaRPr lang="es-EC" dirty="0">
              <a:latin typeface="+mj-lt"/>
            </a:endParaRPr>
          </a:p>
          <a:p>
            <a:endParaRPr lang="es-EC" dirty="0"/>
          </a:p>
        </p:txBody>
      </p:sp>
      <p:grpSp>
        <p:nvGrpSpPr>
          <p:cNvPr id="4" name="Grupo 3"/>
          <p:cNvGrpSpPr/>
          <p:nvPr/>
        </p:nvGrpSpPr>
        <p:grpSpPr>
          <a:xfrm>
            <a:off x="0" y="-63382"/>
            <a:ext cx="12192000" cy="646185"/>
            <a:chOff x="0" y="0"/>
            <a:chExt cx="12192000" cy="2182576"/>
          </a:xfrm>
          <a:solidFill>
            <a:schemeClr val="accent1">
              <a:lumMod val="75000"/>
            </a:schemeClr>
          </a:solidFill>
        </p:grpSpPr>
        <p:sp>
          <p:nvSpPr>
            <p:cNvPr id="5" name="Rectángulo redondeado 4"/>
            <p:cNvSpPr/>
            <p:nvPr/>
          </p:nvSpPr>
          <p:spPr>
            <a:xfrm>
              <a:off x="0" y="0"/>
              <a:ext cx="12192000" cy="2182576"/>
            </a:xfrm>
            <a:prstGeom prst="roundRect">
              <a:avLst/>
            </a:prstGeom>
            <a:grp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sp>
        <p:sp>
          <p:nvSpPr>
            <p:cNvPr id="6" name="Rectángulo 5"/>
            <p:cNvSpPr/>
            <p:nvPr/>
          </p:nvSpPr>
          <p:spPr>
            <a:xfrm>
              <a:off x="106545" y="106545"/>
              <a:ext cx="11978910" cy="1969486"/>
            </a:xfrm>
            <a:prstGeom prst="rect">
              <a:avLst/>
            </a:prstGeom>
            <a:grpFill/>
            <a:ln>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EC" sz="4400" kern="1200" dirty="0">
                <a:latin typeface="Calisto MT" panose="02040603050505030304" pitchFamily="18" charset="0"/>
              </a:endParaRPr>
            </a:p>
          </p:txBody>
        </p:sp>
      </p:grpSp>
    </p:spTree>
    <p:extLst>
      <p:ext uri="{BB962C8B-B14F-4D97-AF65-F5344CB8AC3E}">
        <p14:creationId xmlns:p14="http://schemas.microsoft.com/office/powerpoint/2010/main" val="379230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1026" name="Picture 2" descr="https://attachment.outlook.live.net/owa/adrimora30@hotmail.com/service.svc/s/GetAttachmentThumbnail?id=AQMkADAwATE4MTAxLWE1YzktM2RmNy0wMAItMDAKAEYAAAPsz5zKxRioQpEHEsqKerXiBwB1%2BX%2F4eQ4uSq0TxufciWHfAAACAQkAAAB1%2BX%2F4eQ4uSq0TxufciWHfAAITgcK2AAAAARIAEABzRW2Lq%2FOLSpoXbo%2FOYpxA&amp;thumbnailType=2&amp;X-OWA-CANARY=5X8xD35TckOclABTIyb50yDKeFxpKdYYFl8eScZqeZw9pr0HF6hHnAc3aIwbrB3Fk7Hc9KA0tro.&amp;token=eyJhbGciOiJSUzI1NiIsImtpZCI6IjA2MDBGOUY2NzQ2MjA3MzdFNzM0MDRFMjg3QzQ1QTgxOENCN0NFQjgiLCJ4NXQiOiJCZ0Q1OW5SaUJ6Zm5OQVRpaDhSYWdZeTN6cmciLCJ0eXAiOiJKV1QifQ.eyJ2ZXIiOiJFeGNoYW5nZS5DYWxsYmFjay5WMSIsImFwcGN0eHNlbmRlciI6Ik93YURvd25sb2FkQDg0ZGY5ZTdmLWU5ZjYtNDBhZi1iNDM1LWFhYWFhYWFhYWFhYSIsImFwcGN0eCI6IntcIm1zZXhjaHByb3RcIjpcIm93YVwiLFwicHJpbWFyeXNpZFwiOlwiUy0xLTI4MjctOTg1NjEtMjc4MTQyOTIzOVwiLFwicHVpZFwiOlwiNDIzMzE5MDUzMDkwMjk1XCIsXCJvaWRcIjpcIjAwMDE4MTAxLWE1YzktM2RmNy0wMDAwLTAwMDAwMDAwMDAwMFwiLFwic2NvcGVcIjpcIk93YURvd25sb2FkXCJ9IiwibmJmIjoxNTM4NTk1OTk5LCJleHAiOjE1Mzg1OTY1OTksImlzcyI6IjAwMDAwMDAyLTAwMDAtMGZmMS1jZTAwLTAwMDAwMDAwMDAwMEA4NGRmOWU3Zi1lOWY2LTQwYWYtYjQzNS1hYWFhYWFhYWFhYWEiLCJhdWQiOiIwMDAwMDAwMi0wMDAwLTBmZjEtY2UwMC0wMDAwMDAwMDAwMDAvYXR0YWNobWVudC5vdXRsb29rLmxpdmUubmV0QDg0ZGY5ZTdmLWU5ZjYtNDBhZi1iNDM1LWFhYWFhYWFhYWFhYSJ9.TfYgldS_tPmgGSEN3g9YdmT470eLUA2kbkG9pwG34_9DHfRBrSnisUiO6i15AlsMlx5CMx_UOUytY9miTmxdFHDwShR0kajLyq2NzShBckLGob2WT_JaEVEc7WcUOsKhJLiDGJU2qpoecmzyk9lWrdQQKTxWyKsIa_tAo_EjkabaRJhCp9O4NVgJ-f3pIQ-HbyTpnVSC62bmQneg_lnCM6DAOA4MCwmqGkOloTOKfW2kAuWDxnBfJgXIZq6WwKzOhMpo-5sOyDtO6HGlvnU2z_hDuP4GqAttRlU5U75mgjNZougtF0el49BfzPQ_A4bXDOiApBC8udj__j6c9VCuXA&amp;owa=outlook.live.com&amp;is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775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9245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TM03090430[[fn=Con bandas]]</Template>
  <TotalTime>1210</TotalTime>
  <Words>1265</Words>
  <Application>Microsoft Office PowerPoint</Application>
  <PresentationFormat>Panorámica</PresentationFormat>
  <Paragraphs>86</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Calibri Light</vt:lpstr>
      <vt:lpstr>Calisto MT</vt:lpstr>
      <vt:lpstr>Tema de Office</vt:lpstr>
      <vt:lpstr>AGUA Y BIODIVERSIDAD: UNA REFLEXIÓN ÉTICA Y JURÍDICA</vt:lpstr>
      <vt:lpstr>Contenidos</vt:lpstr>
      <vt:lpstr>Problema</vt:lpstr>
      <vt:lpstr>¿Por qué es importante?</vt:lpstr>
      <vt:lpstr>Objetivos</vt:lpstr>
      <vt:lpstr>BIOÉTICA</vt:lpstr>
      <vt:lpstr>BIOÉTICA Y DERECHOS HUMANOS</vt:lpstr>
      <vt:lpstr>BIOÉTICA Y DERECHO</vt:lpstr>
      <vt:lpstr>Presentación de PowerPoint</vt:lpstr>
      <vt:lpstr>AMBIENTE</vt:lpstr>
      <vt:lpstr>Agua</vt:lpstr>
      <vt:lpstr>Presentación de PowerPoint</vt:lpstr>
      <vt:lpstr>Presentación de PowerPoint</vt:lpstr>
      <vt:lpstr>BOSQUES Y PÁRAMOS</vt:lpstr>
      <vt:lpstr>PROPIEDAD </vt:lpstr>
      <vt:lpstr>SECTORES ESTRATÉGICOS</vt:lpstr>
      <vt:lpstr>CONCLUSIONES</vt:lpstr>
      <vt:lpstr>AGUA Y BIODIVERSIDAD: UNA REFLEXIÓN ÉTICA Y JURÍDICA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AGUA Y BIODIVERSIDAD: UNA REFLEXIÓN ÉTICA Y JURÍDICA</dc:title>
  <dc:creator>MGS. ADRIANA MORA</dc:creator>
  <cp:lastModifiedBy>Windows User</cp:lastModifiedBy>
  <cp:revision>27</cp:revision>
  <dcterms:created xsi:type="dcterms:W3CDTF">2018-10-02T17:15:26Z</dcterms:created>
  <dcterms:modified xsi:type="dcterms:W3CDTF">2018-10-03T21:46:07Z</dcterms:modified>
</cp:coreProperties>
</file>