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77" r:id="rId4"/>
    <p:sldId id="310" r:id="rId5"/>
    <p:sldId id="313" r:id="rId6"/>
    <p:sldId id="326" r:id="rId7"/>
    <p:sldId id="286" r:id="rId8"/>
    <p:sldId id="287" r:id="rId9"/>
    <p:sldId id="333" r:id="rId10"/>
    <p:sldId id="328" r:id="rId11"/>
    <p:sldId id="329" r:id="rId12"/>
    <p:sldId id="330" r:id="rId13"/>
    <p:sldId id="334" r:id="rId14"/>
    <p:sldId id="331" r:id="rId15"/>
    <p:sldId id="332" r:id="rId16"/>
    <p:sldId id="296" r:id="rId17"/>
    <p:sldId id="323" r:id="rId18"/>
  </p:sldIdLst>
  <p:sldSz cx="9144000" cy="6858000" type="screen4x3"/>
  <p:notesSz cx="6858000" cy="907732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2" autoAdjust="0"/>
    <p:restoredTop sz="94660"/>
  </p:normalViewPr>
  <p:slideViewPr>
    <p:cSldViewPr>
      <p:cViewPr varScale="1">
        <p:scale>
          <a:sx n="68" d="100"/>
          <a:sy n="68" d="100"/>
        </p:scale>
        <p:origin x="143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38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38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DCA2A-F467-4B3A-9316-10841C6A745F}" type="datetimeFigureOut">
              <a:rPr lang="pt-BR" smtClean="0"/>
              <a:t>10/10/2018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21883"/>
            <a:ext cx="2971800" cy="4538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21883"/>
            <a:ext cx="2971800" cy="4538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469584-A58B-45D2-A88E-936E72CB8ED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4074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38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38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19833-2A9C-4A63-9466-DEEB5399FC80}" type="datetimeFigureOut">
              <a:rPr lang="pt-BR" smtClean="0"/>
              <a:t>10/10/2018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11730"/>
            <a:ext cx="5486400" cy="408479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21883"/>
            <a:ext cx="2971800" cy="4538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21883"/>
            <a:ext cx="2971800" cy="4538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9D5E5-D60C-4CAE-8D0C-2A2674BA745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2190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2E27-5D70-4E94-80C5-231A76A77ED9}" type="datetimeFigureOut">
              <a:rPr lang="pt-BR" smtClean="0"/>
              <a:t>10/10/2018</a:t>
            </a:fld>
            <a:endParaRPr lang="pt-BR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AEB5-170A-411D-831F-9F2E990F85A7}" type="slidenum">
              <a:rPr lang="pt-BR" smtClean="0"/>
              <a:t>‹#›</a:t>
            </a:fld>
            <a:endParaRPr lang="pt-BR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2E27-5D70-4E94-80C5-231A76A77ED9}" type="datetimeFigureOut">
              <a:rPr lang="pt-BR" smtClean="0"/>
              <a:t>10/10/2018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AEB5-170A-411D-831F-9F2E990F85A7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2E27-5D70-4E94-80C5-231A76A77ED9}" type="datetimeFigureOut">
              <a:rPr lang="pt-BR" smtClean="0"/>
              <a:t>10/10/2018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AEB5-170A-411D-831F-9F2E990F85A7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2E27-5D70-4E94-80C5-231A76A77ED9}" type="datetimeFigureOut">
              <a:rPr lang="pt-BR" smtClean="0"/>
              <a:t>10/10/2018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AEB5-170A-411D-831F-9F2E990F85A7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2E27-5D70-4E94-80C5-231A76A77ED9}" type="datetimeFigureOut">
              <a:rPr lang="pt-BR" smtClean="0"/>
              <a:t>10/10/2018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AEB5-170A-411D-831F-9F2E990F85A7}" type="slidenum">
              <a:rPr lang="pt-BR" smtClean="0"/>
              <a:t>‹#›</a:t>
            </a:fld>
            <a:endParaRPr lang="pt-BR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2E27-5D70-4E94-80C5-231A76A77ED9}" type="datetimeFigureOut">
              <a:rPr lang="pt-BR" smtClean="0"/>
              <a:t>10/10/2018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AEB5-170A-411D-831F-9F2E990F85A7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2E27-5D70-4E94-80C5-231A76A77ED9}" type="datetimeFigureOut">
              <a:rPr lang="pt-BR" smtClean="0"/>
              <a:t>10/10/2018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AEB5-170A-411D-831F-9F2E990F85A7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2E27-5D70-4E94-80C5-231A76A77ED9}" type="datetimeFigureOut">
              <a:rPr lang="pt-BR" smtClean="0"/>
              <a:t>10/10/2018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AEB5-170A-411D-831F-9F2E990F85A7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2E27-5D70-4E94-80C5-231A76A77ED9}" type="datetimeFigureOut">
              <a:rPr lang="pt-BR" smtClean="0"/>
              <a:t>10/10/2018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AEB5-170A-411D-831F-9F2E990F85A7}" type="slidenum">
              <a:rPr lang="pt-BR" smtClean="0"/>
              <a:t>‹#›</a:t>
            </a:fld>
            <a:endParaRPr lang="pt-BR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2E27-5D70-4E94-80C5-231A76A77ED9}" type="datetimeFigureOut">
              <a:rPr lang="pt-BR" smtClean="0"/>
              <a:t>10/10/2018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AEB5-170A-411D-831F-9F2E990F85A7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F2E27-5D70-4E94-80C5-231A76A77ED9}" type="datetimeFigureOut">
              <a:rPr lang="pt-BR" smtClean="0"/>
              <a:t>10/10/2018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AEB5-170A-411D-831F-9F2E990F85A7}" type="slidenum">
              <a:rPr lang="pt-BR" smtClean="0"/>
              <a:t>‹#›</a:t>
            </a:fld>
            <a:endParaRPr lang="pt-BR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4CF2E27-5D70-4E94-80C5-231A76A77ED9}" type="datetimeFigureOut">
              <a:rPr lang="pt-BR" smtClean="0"/>
              <a:t>10/10/2018</a:t>
            </a:fld>
            <a:endParaRPr lang="pt-B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pt-B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1495AEB5-170A-411D-831F-9F2E990F85A7}" type="slidenum">
              <a:rPr lang="pt-BR" smtClean="0"/>
              <a:t>‹#›</a:t>
            </a:fld>
            <a:endParaRPr lang="pt-BR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6736"/>
            <a:ext cx="8229600" cy="259080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s-EC" sz="4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Bioética en el Antropoceno: </a:t>
            </a:r>
            <a:br>
              <a:rPr lang="es-EC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C" sz="2600" b="1" dirty="0">
                <a:solidFill>
                  <a:srgbClr val="0070C0"/>
                </a:solidFill>
                <a:effectLst/>
              </a:rPr>
              <a:t>Las nuevas responsabilidades de los seres humanos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914336"/>
            <a:ext cx="7406640" cy="2728415"/>
          </a:xfrm>
        </p:spPr>
        <p:txBody>
          <a:bodyPr>
            <a:normAutofit/>
          </a:bodyPr>
          <a:lstStyle/>
          <a:p>
            <a:pPr algn="ctr"/>
            <a:r>
              <a:rPr lang="es-EC" sz="2400" b="1" dirty="0">
                <a:solidFill>
                  <a:schemeClr val="accent1">
                    <a:lumMod val="50000"/>
                  </a:schemeClr>
                </a:solidFill>
              </a:rPr>
              <a:t>Dr. Paul E. Little</a:t>
            </a:r>
          </a:p>
          <a:p>
            <a:pPr algn="ctr"/>
            <a:endParaRPr lang="es-EC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s-EC" sz="2000" b="1" dirty="0">
                <a:solidFill>
                  <a:schemeClr val="accent1">
                    <a:lumMod val="50000"/>
                  </a:schemeClr>
                </a:solidFill>
              </a:rPr>
              <a:t>Congreso Internacional Universitario de Bioética</a:t>
            </a:r>
          </a:p>
          <a:p>
            <a:pPr algn="ctr"/>
            <a:r>
              <a:rPr lang="es-EC" sz="2000" b="1" dirty="0">
                <a:solidFill>
                  <a:schemeClr val="accent1">
                    <a:lumMod val="50000"/>
                  </a:schemeClr>
                </a:solidFill>
              </a:rPr>
              <a:t>Universidad del Azuay</a:t>
            </a:r>
          </a:p>
          <a:p>
            <a:pPr algn="ctr"/>
            <a:endParaRPr lang="es-EC" sz="20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s-EC" sz="2000" dirty="0">
                <a:solidFill>
                  <a:schemeClr val="accent1">
                    <a:lumMod val="50000"/>
                  </a:schemeClr>
                </a:solidFill>
              </a:rPr>
              <a:t>03 de octubre de 2018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20657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57200"/>
            <a:ext cx="7866888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s-EC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 consecuencias del Antropoceno</a:t>
            </a:r>
            <a:br>
              <a:rPr lang="es-EC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EC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76400"/>
            <a:ext cx="8077200" cy="4906962"/>
          </a:xfrm>
        </p:spPr>
        <p:txBody>
          <a:bodyPr>
            <a:normAutofit/>
          </a:bodyPr>
          <a:lstStyle/>
          <a:p>
            <a:r>
              <a:rPr lang="es-EC" dirty="0">
                <a:solidFill>
                  <a:schemeClr val="tx2"/>
                </a:solidFill>
              </a:rPr>
              <a:t>Magnitud (intensidad) inédita</a:t>
            </a:r>
          </a:p>
          <a:p>
            <a:r>
              <a:rPr lang="es-EC" dirty="0">
                <a:solidFill>
                  <a:schemeClr val="tx2"/>
                </a:solidFill>
              </a:rPr>
              <a:t>Escala geográfica planetaria</a:t>
            </a:r>
          </a:p>
          <a:p>
            <a:r>
              <a:rPr lang="es-EC" dirty="0">
                <a:solidFill>
                  <a:schemeClr val="tx2"/>
                </a:solidFill>
              </a:rPr>
              <a:t>Impactos negativos diferenciales (perdedores)</a:t>
            </a:r>
          </a:p>
          <a:p>
            <a:r>
              <a:rPr lang="es-EC" dirty="0">
                <a:solidFill>
                  <a:schemeClr val="tx2"/>
                </a:solidFill>
              </a:rPr>
              <a:t>Beneficios diferenciales (ganadores)</a:t>
            </a:r>
          </a:p>
          <a:p>
            <a:r>
              <a:rPr lang="es-EC" dirty="0">
                <a:solidFill>
                  <a:schemeClr val="tx2"/>
                </a:solidFill>
              </a:rPr>
              <a:t>Países industrializados contribuyeron más a estos problemas (deuda ecológica)</a:t>
            </a:r>
          </a:p>
          <a:p>
            <a:r>
              <a:rPr lang="es-EC" dirty="0">
                <a:solidFill>
                  <a:schemeClr val="tx2"/>
                </a:solidFill>
              </a:rPr>
              <a:t>Pone en jaque la continuidad de la vida sobre la faz de la Tierra</a:t>
            </a:r>
          </a:p>
        </p:txBody>
      </p:sp>
    </p:spTree>
    <p:extLst>
      <p:ext uri="{BB962C8B-B14F-4D97-AF65-F5344CB8AC3E}">
        <p14:creationId xmlns:p14="http://schemas.microsoft.com/office/powerpoint/2010/main" val="1857410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8668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C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consecuencias del Antropoceno</a:t>
            </a:r>
            <a:endParaRPr lang="es-EC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752600"/>
            <a:ext cx="7543800" cy="4953000"/>
          </a:xfrm>
        </p:spPr>
        <p:txBody>
          <a:bodyPr>
            <a:normAutofit/>
          </a:bodyPr>
          <a:lstStyle/>
          <a:p>
            <a:r>
              <a:rPr lang="es-EC" dirty="0">
                <a:solidFill>
                  <a:schemeClr val="tx2"/>
                </a:solidFill>
              </a:rPr>
              <a:t>Biósfera es nuestro nuevo hábitat</a:t>
            </a:r>
          </a:p>
          <a:p>
            <a:r>
              <a:rPr lang="es-EC" dirty="0">
                <a:solidFill>
                  <a:schemeClr val="tx2"/>
                </a:solidFill>
              </a:rPr>
              <a:t>Requiere una respuesta a nivel de nuestra especie (</a:t>
            </a:r>
            <a:r>
              <a:rPr lang="es-EC" i="1" dirty="0">
                <a:solidFill>
                  <a:schemeClr val="tx2"/>
                </a:solidFill>
              </a:rPr>
              <a:t>homo sapiens</a:t>
            </a:r>
            <a:r>
              <a:rPr lang="es-EC" dirty="0">
                <a:solidFill>
                  <a:schemeClr val="tx2"/>
                </a:solidFill>
              </a:rPr>
              <a:t>)</a:t>
            </a:r>
          </a:p>
          <a:p>
            <a:r>
              <a:rPr lang="es-EC" dirty="0">
                <a:solidFill>
                  <a:schemeClr val="tx2"/>
                </a:solidFill>
              </a:rPr>
              <a:t>Requiere una visión planetaria</a:t>
            </a:r>
          </a:p>
          <a:p>
            <a:r>
              <a:rPr lang="es-EC" dirty="0">
                <a:solidFill>
                  <a:schemeClr val="tx2"/>
                </a:solidFill>
              </a:rPr>
              <a:t>Interdependencia nítida entre los factores sociales y biofísicas es evidente</a:t>
            </a:r>
          </a:p>
          <a:p>
            <a:r>
              <a:rPr lang="es-EC" dirty="0">
                <a:solidFill>
                  <a:schemeClr val="tx2"/>
                </a:solidFill>
              </a:rPr>
              <a:t>Impone a los seres humanos un nuevo conjunto de responsabilidades  </a:t>
            </a:r>
          </a:p>
          <a:p>
            <a:endParaRPr lang="es-EC" dirty="0">
              <a:solidFill>
                <a:schemeClr val="tx2"/>
              </a:solidFill>
            </a:endParaRPr>
          </a:p>
          <a:p>
            <a:endParaRPr lang="es-EC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97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8668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C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Nuestras responsabilidades</a:t>
            </a:r>
            <a:br>
              <a:rPr lang="es-EC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C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frente al Antropoceno</a:t>
            </a:r>
            <a:endParaRPr lang="es-EC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828800"/>
            <a:ext cx="7315200" cy="5029200"/>
          </a:xfrm>
        </p:spPr>
        <p:txBody>
          <a:bodyPr>
            <a:normAutofit fontScale="70000" lnSpcReduction="20000"/>
          </a:bodyPr>
          <a:lstStyle/>
          <a:p>
            <a:r>
              <a:rPr lang="es-EC" sz="4600" dirty="0">
                <a:solidFill>
                  <a:schemeClr val="tx2"/>
                </a:solidFill>
              </a:rPr>
              <a:t>Cuidar el Planeta Tierra y sus múltiples ciclos de vida</a:t>
            </a:r>
          </a:p>
          <a:p>
            <a:r>
              <a:rPr lang="es-EC" sz="4600" dirty="0">
                <a:solidFill>
                  <a:schemeClr val="tx2"/>
                </a:solidFill>
              </a:rPr>
              <a:t>Establecer, manejar y proteger distintos “espacios comunes globales” (</a:t>
            </a:r>
            <a:r>
              <a:rPr lang="es-EC" sz="4600" i="1" dirty="0">
                <a:solidFill>
                  <a:schemeClr val="tx2"/>
                </a:solidFill>
              </a:rPr>
              <a:t>global </a:t>
            </a:r>
            <a:r>
              <a:rPr lang="es-EC" sz="4600" i="1" dirty="0" err="1">
                <a:solidFill>
                  <a:schemeClr val="tx2"/>
                </a:solidFill>
              </a:rPr>
              <a:t>commons</a:t>
            </a:r>
            <a:r>
              <a:rPr lang="es-EC" sz="4600" dirty="0">
                <a:solidFill>
                  <a:schemeClr val="tx2"/>
                </a:solidFill>
              </a:rPr>
              <a:t>)</a:t>
            </a:r>
          </a:p>
          <a:p>
            <a:pPr lvl="1"/>
            <a:r>
              <a:rPr lang="es-EC" sz="4000" dirty="0">
                <a:solidFill>
                  <a:schemeClr val="tx2"/>
                </a:solidFill>
              </a:rPr>
              <a:t>Atmósfera</a:t>
            </a:r>
          </a:p>
          <a:p>
            <a:pPr lvl="1"/>
            <a:r>
              <a:rPr lang="es-EC" sz="4000" dirty="0">
                <a:solidFill>
                  <a:schemeClr val="tx2"/>
                </a:solidFill>
              </a:rPr>
              <a:t>Océanos</a:t>
            </a:r>
          </a:p>
          <a:p>
            <a:pPr lvl="1"/>
            <a:r>
              <a:rPr lang="es-EC" sz="4000" dirty="0">
                <a:solidFill>
                  <a:schemeClr val="tx2"/>
                </a:solidFill>
              </a:rPr>
              <a:t>Glaciares </a:t>
            </a:r>
          </a:p>
          <a:p>
            <a:r>
              <a:rPr lang="es-EC" sz="4600" dirty="0">
                <a:solidFill>
                  <a:schemeClr val="tx2"/>
                </a:solidFill>
              </a:rPr>
              <a:t>Elaborar espacios de cooperación y colaboración que van más allá de marco de los países (gobernabilidad global)</a:t>
            </a:r>
          </a:p>
          <a:p>
            <a:pPr marL="82296" indent="0">
              <a:buNone/>
            </a:pPr>
            <a:endParaRPr lang="es-EC" sz="3800" dirty="0">
              <a:solidFill>
                <a:schemeClr val="tx2"/>
              </a:solidFill>
            </a:endParaRPr>
          </a:p>
          <a:p>
            <a:endParaRPr lang="es-EC" dirty="0">
              <a:solidFill>
                <a:schemeClr val="tx2"/>
              </a:solidFill>
            </a:endParaRPr>
          </a:p>
          <a:p>
            <a:endParaRPr lang="es-EC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229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8668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C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Nuestras responsabilidades</a:t>
            </a:r>
            <a:br>
              <a:rPr lang="es-EC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C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frente al Antropoceno</a:t>
            </a:r>
            <a:endParaRPr lang="es-EC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828800"/>
            <a:ext cx="7162800" cy="5029200"/>
          </a:xfrm>
        </p:spPr>
        <p:txBody>
          <a:bodyPr>
            <a:normAutofit fontScale="70000" lnSpcReduction="20000"/>
          </a:bodyPr>
          <a:lstStyle/>
          <a:p>
            <a:r>
              <a:rPr lang="es-EC" sz="4600" dirty="0">
                <a:solidFill>
                  <a:schemeClr val="tx2"/>
                </a:solidFill>
              </a:rPr>
              <a:t>Construir un paradigma planetario de investigación en las ciencias sociales y naturales</a:t>
            </a:r>
          </a:p>
          <a:p>
            <a:pPr lvl="1"/>
            <a:r>
              <a:rPr lang="es-EC" sz="4000" dirty="0" err="1">
                <a:solidFill>
                  <a:schemeClr val="tx2"/>
                </a:solidFill>
              </a:rPr>
              <a:t>Macro-antropología</a:t>
            </a:r>
            <a:endParaRPr lang="es-EC" sz="4000" dirty="0">
              <a:solidFill>
                <a:schemeClr val="tx2"/>
              </a:solidFill>
            </a:endParaRPr>
          </a:p>
          <a:p>
            <a:pPr lvl="1"/>
            <a:r>
              <a:rPr lang="es-EC" sz="4000" dirty="0">
                <a:solidFill>
                  <a:schemeClr val="tx2"/>
                </a:solidFill>
              </a:rPr>
              <a:t>Economía del estado estacionario</a:t>
            </a:r>
          </a:p>
          <a:p>
            <a:pPr lvl="1"/>
            <a:r>
              <a:rPr lang="es-EC" sz="4000" dirty="0">
                <a:solidFill>
                  <a:schemeClr val="tx2"/>
                </a:solidFill>
              </a:rPr>
              <a:t>Análisis </a:t>
            </a:r>
            <a:r>
              <a:rPr lang="es-EC" sz="4000" dirty="0" err="1">
                <a:solidFill>
                  <a:schemeClr val="tx2"/>
                </a:solidFill>
              </a:rPr>
              <a:t>macro-geopolítico</a:t>
            </a:r>
            <a:endParaRPr lang="es-EC" sz="4000" dirty="0">
              <a:solidFill>
                <a:schemeClr val="tx2"/>
              </a:solidFill>
            </a:endParaRPr>
          </a:p>
          <a:p>
            <a:pPr lvl="1"/>
            <a:r>
              <a:rPr lang="es-EC" sz="4000" dirty="0">
                <a:solidFill>
                  <a:schemeClr val="tx2"/>
                </a:solidFill>
              </a:rPr>
              <a:t>Marcos temporales de longa duración</a:t>
            </a:r>
          </a:p>
          <a:p>
            <a:r>
              <a:rPr lang="es-EC" sz="4600" dirty="0">
                <a:solidFill>
                  <a:schemeClr val="tx2"/>
                </a:solidFill>
              </a:rPr>
              <a:t>Creatividad en el desarrollo de nuevas tecnologías</a:t>
            </a:r>
          </a:p>
          <a:p>
            <a:r>
              <a:rPr lang="es-EC" sz="4600" dirty="0">
                <a:solidFill>
                  <a:schemeClr val="tx2"/>
                </a:solidFill>
              </a:rPr>
              <a:t>Instaura una dimensión planetaria de la bioética</a:t>
            </a:r>
          </a:p>
          <a:p>
            <a:endParaRPr lang="es-EC" sz="4800" dirty="0">
              <a:solidFill>
                <a:schemeClr val="tx2"/>
              </a:solidFill>
            </a:endParaRPr>
          </a:p>
          <a:p>
            <a:pPr lvl="1"/>
            <a:endParaRPr lang="es-EC" sz="4400" dirty="0">
              <a:solidFill>
                <a:schemeClr val="tx2"/>
              </a:solidFill>
            </a:endParaRPr>
          </a:p>
          <a:p>
            <a:endParaRPr lang="es-EC" dirty="0">
              <a:solidFill>
                <a:schemeClr val="tx2"/>
              </a:solidFill>
            </a:endParaRPr>
          </a:p>
          <a:p>
            <a:endParaRPr lang="es-EC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40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8668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C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Nuestras responsabilidades</a:t>
            </a:r>
            <a:br>
              <a:rPr lang="es-EC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C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frente al Antropoceno</a:t>
            </a:r>
            <a:endParaRPr lang="es-EC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00200"/>
            <a:ext cx="7467600" cy="5257800"/>
          </a:xfrm>
        </p:spPr>
        <p:txBody>
          <a:bodyPr>
            <a:normAutofit fontScale="85000" lnSpcReduction="20000"/>
          </a:bodyPr>
          <a:lstStyle/>
          <a:p>
            <a:r>
              <a:rPr lang="es-EC" sz="4100" dirty="0">
                <a:solidFill>
                  <a:schemeClr val="tx2"/>
                </a:solidFill>
              </a:rPr>
              <a:t>Responsabilidades históricas:</a:t>
            </a:r>
          </a:p>
          <a:p>
            <a:pPr lvl="1"/>
            <a:r>
              <a:rPr lang="es-EC" dirty="0">
                <a:solidFill>
                  <a:schemeClr val="tx2"/>
                </a:solidFill>
              </a:rPr>
              <a:t>Calcular y pagar la deuda ecológica</a:t>
            </a:r>
          </a:p>
          <a:p>
            <a:pPr lvl="1"/>
            <a:r>
              <a:rPr lang="es-EC" dirty="0">
                <a:solidFill>
                  <a:schemeClr val="tx2"/>
                </a:solidFill>
              </a:rPr>
              <a:t>Limpiar las áreas ya contaminadas</a:t>
            </a:r>
          </a:p>
          <a:p>
            <a:r>
              <a:rPr lang="es-EC" sz="4100" dirty="0">
                <a:solidFill>
                  <a:schemeClr val="tx2"/>
                </a:solidFill>
              </a:rPr>
              <a:t>Responsabilidades del presente:</a:t>
            </a:r>
          </a:p>
          <a:p>
            <a:pPr lvl="1"/>
            <a:r>
              <a:rPr lang="es-EC" dirty="0">
                <a:solidFill>
                  <a:schemeClr val="tx2"/>
                </a:solidFill>
              </a:rPr>
              <a:t>Disminuir los patrones de alto consumo</a:t>
            </a:r>
          </a:p>
          <a:p>
            <a:pPr lvl="1"/>
            <a:r>
              <a:rPr lang="es-EC" dirty="0">
                <a:solidFill>
                  <a:schemeClr val="tx2"/>
                </a:solidFill>
              </a:rPr>
              <a:t>Promover nuevas identidades sociales ecuménicas e cosmopolitas</a:t>
            </a:r>
          </a:p>
          <a:p>
            <a:r>
              <a:rPr lang="es-EC" sz="4100" dirty="0">
                <a:solidFill>
                  <a:schemeClr val="tx2"/>
                </a:solidFill>
              </a:rPr>
              <a:t>Responsabilidades para el futuro:</a:t>
            </a:r>
          </a:p>
          <a:p>
            <a:pPr lvl="1"/>
            <a:r>
              <a:rPr lang="es-EC" dirty="0">
                <a:solidFill>
                  <a:schemeClr val="tx2"/>
                </a:solidFill>
              </a:rPr>
              <a:t>Mecanismos más justos e inclusivos para calcular los riesgos</a:t>
            </a:r>
          </a:p>
          <a:p>
            <a:pPr lvl="1"/>
            <a:r>
              <a:rPr lang="es-EC" dirty="0">
                <a:solidFill>
                  <a:schemeClr val="tx2"/>
                </a:solidFill>
              </a:rPr>
              <a:t>Evitar los impactos más destructivos</a:t>
            </a:r>
          </a:p>
          <a:p>
            <a:pPr lvl="1"/>
            <a:r>
              <a:rPr lang="es-EC" dirty="0">
                <a:solidFill>
                  <a:schemeClr val="tx2"/>
                </a:solidFill>
              </a:rPr>
              <a:t>Mitigar los impactos inevitables</a:t>
            </a:r>
          </a:p>
          <a:p>
            <a:pPr lvl="1"/>
            <a:r>
              <a:rPr lang="es-EC" dirty="0">
                <a:solidFill>
                  <a:schemeClr val="tx2"/>
                </a:solidFill>
              </a:rPr>
              <a:t>Adaptar a nuestra nueva situación planetaria</a:t>
            </a:r>
          </a:p>
          <a:p>
            <a:endParaRPr lang="es-EC" dirty="0">
              <a:solidFill>
                <a:schemeClr val="tx2"/>
              </a:solidFill>
            </a:endParaRPr>
          </a:p>
          <a:p>
            <a:endParaRPr lang="es-EC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894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866888" cy="1143000"/>
          </a:xfrm>
        </p:spPr>
        <p:txBody>
          <a:bodyPr>
            <a:normAutofit/>
          </a:bodyPr>
          <a:lstStyle/>
          <a:p>
            <a:pPr algn="ctr"/>
            <a:r>
              <a:rPr lang="es-EC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Desafíos para el futuro</a:t>
            </a:r>
            <a:endParaRPr lang="es-EC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16723"/>
            <a:ext cx="8305800" cy="4636477"/>
          </a:xfrm>
        </p:spPr>
        <p:txBody>
          <a:bodyPr>
            <a:normAutofit/>
          </a:bodyPr>
          <a:lstStyle/>
          <a:p>
            <a:r>
              <a:rPr lang="es-EC" dirty="0">
                <a:solidFill>
                  <a:schemeClr val="tx2"/>
                </a:solidFill>
                <a:cs typeface="Calibri" panose="020F0502020204030204" pitchFamily="34" charset="0"/>
              </a:rPr>
              <a:t>¿</a:t>
            </a:r>
            <a:r>
              <a:rPr lang="es-EC" dirty="0">
                <a:solidFill>
                  <a:schemeClr val="tx2"/>
                </a:solidFill>
              </a:rPr>
              <a:t>Podemos inculcar una ética intergeneracional? </a:t>
            </a:r>
          </a:p>
          <a:p>
            <a:r>
              <a:rPr lang="es-EC" dirty="0">
                <a:solidFill>
                  <a:schemeClr val="tx2"/>
                </a:solidFill>
                <a:cs typeface="Calibri" panose="020F0502020204030204" pitchFamily="34" charset="0"/>
              </a:rPr>
              <a:t>¿Es posible establecer una economía global con base en los recursos renovables?</a:t>
            </a:r>
          </a:p>
          <a:p>
            <a:r>
              <a:rPr lang="es-EC" dirty="0">
                <a:solidFill>
                  <a:schemeClr val="tx2"/>
                </a:solidFill>
                <a:cs typeface="Calibri" panose="020F0502020204030204" pitchFamily="34" charset="0"/>
              </a:rPr>
              <a:t>¿</a:t>
            </a:r>
            <a:r>
              <a:rPr lang="es-EC" dirty="0">
                <a:solidFill>
                  <a:schemeClr val="tx2"/>
                </a:solidFill>
              </a:rPr>
              <a:t>Debemos manipular nuestros códigos genéticos para “mejorar” a especie humana?</a:t>
            </a:r>
          </a:p>
          <a:p>
            <a:pPr lvl="1"/>
            <a:r>
              <a:rPr lang="es-EC" dirty="0">
                <a:solidFill>
                  <a:schemeClr val="tx2"/>
                </a:solidFill>
              </a:rPr>
              <a:t>Entre Frankenstein y el </a:t>
            </a:r>
            <a:r>
              <a:rPr lang="es-EC" dirty="0" err="1">
                <a:solidFill>
                  <a:schemeClr val="tx2"/>
                </a:solidFill>
              </a:rPr>
              <a:t>super-héroe</a:t>
            </a:r>
            <a:endParaRPr lang="es-EC" dirty="0">
              <a:solidFill>
                <a:schemeClr val="tx2"/>
              </a:solidFill>
            </a:endParaRPr>
          </a:p>
          <a:p>
            <a:r>
              <a:rPr lang="es-EC" dirty="0">
                <a:solidFill>
                  <a:schemeClr val="tx2"/>
                </a:solidFill>
              </a:rPr>
              <a:t>Debemos entregar la mayoría de nuestros trabajos a los robots?</a:t>
            </a:r>
          </a:p>
        </p:txBody>
      </p:sp>
    </p:spTree>
    <p:extLst>
      <p:ext uri="{BB962C8B-B14F-4D97-AF65-F5344CB8AC3E}">
        <p14:creationId xmlns:p14="http://schemas.microsoft.com/office/powerpoint/2010/main" val="1480212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60350"/>
            <a:ext cx="6408737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861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630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8077200" cy="1143000"/>
          </a:xfrm>
        </p:spPr>
        <p:txBody>
          <a:bodyPr>
            <a:normAutofit/>
          </a:bodyPr>
          <a:lstStyle/>
          <a:p>
            <a:pPr algn="ctr"/>
            <a:r>
              <a:rPr lang="es-EC" sz="4000" b="1" dirty="0">
                <a:solidFill>
                  <a:srgbClr val="0070C0"/>
                </a:solidFill>
              </a:rPr>
              <a:t>El Antropoceno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8458200" cy="4724400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s-EC" sz="3400" dirty="0">
                <a:solidFill>
                  <a:schemeClr val="tx2"/>
                </a:solidFill>
              </a:rPr>
              <a:t>Denominación propuesta por parte de la comunidad científica para la época geológica actual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C" sz="3400" dirty="0">
                <a:solidFill>
                  <a:schemeClr val="tx2"/>
                </a:solidFill>
              </a:rPr>
              <a:t>Substituiría el Holoceno (época </a:t>
            </a:r>
            <a:r>
              <a:rPr lang="es-EC" sz="3400" dirty="0" err="1">
                <a:solidFill>
                  <a:schemeClr val="tx2"/>
                </a:solidFill>
              </a:rPr>
              <a:t>posglacial</a:t>
            </a:r>
            <a:r>
              <a:rPr lang="es-EC" sz="3400" dirty="0">
                <a:solidFill>
                  <a:schemeClr val="tx2"/>
                </a:solidFill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C" sz="3400" dirty="0">
                <a:solidFill>
                  <a:schemeClr val="tx2"/>
                </a:solidFill>
              </a:rPr>
              <a:t>Las actividades humanas tienen un impacto global significativo sobre el clima de la Terra y sobre el funcionamiento de sus ecosistemas.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5827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1.bp.blogspot.com/-_5_PBO99f9M/TeJiBTXB8ZI/AAAAAAAABjs/ZBNJWYSEPr4/s1600/earth+time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19224"/>
            <a:ext cx="8972550" cy="46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94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8077200" cy="1143000"/>
          </a:xfrm>
        </p:spPr>
        <p:txBody>
          <a:bodyPr>
            <a:normAutofit/>
          </a:bodyPr>
          <a:lstStyle/>
          <a:p>
            <a:pPr algn="ctr"/>
            <a:r>
              <a:rPr lang="es-EC" sz="4000" b="1" dirty="0">
                <a:solidFill>
                  <a:srgbClr val="0070C0"/>
                </a:solidFill>
              </a:rPr>
              <a:t>El Antropoceno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2980276"/>
              </p:ext>
            </p:extLst>
          </p:nvPr>
        </p:nvGraphicFramePr>
        <p:xfrm>
          <a:off x="1066800" y="1828799"/>
          <a:ext cx="7852050" cy="34567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42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15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2000" b="1" noProof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Filosofía</a:t>
                      </a:r>
                      <a:endParaRPr lang="es-EC" sz="2000" b="1" noProof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2000" b="0" noProof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Michel Serres – </a:t>
                      </a:r>
                      <a:r>
                        <a:rPr lang="es-EC" sz="2000" b="0" i="1" noProof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Contracto Natural</a:t>
                      </a:r>
                      <a:endParaRPr lang="es-EC" sz="2000" b="0" i="1" noProof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6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000" b="1" noProof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Biología</a:t>
                      </a:r>
                      <a:endParaRPr lang="es-EC" sz="2000" b="1" noProof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5760" marR="0" indent="-36576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2000" b="0" noProof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Elizabeth Kolbert – </a:t>
                      </a:r>
                      <a:r>
                        <a:rPr lang="es-EC" sz="2000" b="0" i="1" noProof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Sexta Extinción: Una historia no natural</a:t>
                      </a:r>
                      <a:endParaRPr lang="es-EC" sz="2000" b="0" noProof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000" b="1" noProof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Historia</a:t>
                      </a:r>
                      <a:endParaRPr lang="es-EC" sz="2000" b="1" noProof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5760" marR="0" indent="-36576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2000" b="0" noProof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Warren Dean – </a:t>
                      </a:r>
                      <a:r>
                        <a:rPr lang="es-EC" sz="2000" b="0" i="1" noProof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Ferro e Fogo: A história da devastação da Mata Atlântica brasileira</a:t>
                      </a:r>
                      <a:endParaRPr lang="es-EC" sz="2000" b="0" i="1" noProof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15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000" b="1" noProof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Sociología</a:t>
                      </a:r>
                      <a:endParaRPr lang="es-EC" sz="2000" b="1" noProof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36576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2000" b="0" noProof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Bruno Latour – </a:t>
                      </a:r>
                      <a:r>
                        <a:rPr lang="es-EC" sz="2000" b="0" i="1" noProof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Encarando Gaia</a:t>
                      </a:r>
                      <a:endParaRPr lang="es-EC" sz="2000" b="0" i="1" noProof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151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C" sz="2000" b="1" noProof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 b="1" noProof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Ambientalismo</a:t>
                      </a:r>
                      <a:endParaRPr lang="es-EC" sz="2000" b="1" noProof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 b="1" noProof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C" sz="2000" b="1" noProof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2000" b="0" noProof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Bill McKibben – </a:t>
                      </a:r>
                      <a:r>
                        <a:rPr lang="es-EC" sz="2000" b="0" i="1" noProof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Fin de la Naturaleza</a:t>
                      </a:r>
                      <a:endParaRPr lang="es-EC" sz="2000" b="0" i="1" noProof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498"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5760" marR="0" indent="-36576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2000" b="0" noProof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Naomi Klein –</a:t>
                      </a:r>
                      <a:r>
                        <a:rPr lang="es-EC" sz="2000" b="0" baseline="0" noProof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2000" b="0" i="1" baseline="0" noProof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Esto cambia todo: El Capitalismo versus el Clima</a:t>
                      </a:r>
                      <a:endParaRPr lang="es-EC" sz="2000" b="0" noProof="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6711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8668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C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¿C</a:t>
            </a:r>
            <a:r>
              <a:rPr lang="es-EC" sz="4400" b="1" dirty="0">
                <a:solidFill>
                  <a:srgbClr val="0070C0"/>
                </a:solidFill>
              </a:rPr>
              <a:t>omo llegamos al Antropoceno?</a:t>
            </a:r>
            <a:endParaRPr lang="es-EC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4208" y="2133600"/>
            <a:ext cx="7403592" cy="4267200"/>
          </a:xfrm>
        </p:spPr>
        <p:txBody>
          <a:bodyPr>
            <a:normAutofit fontScale="85000" lnSpcReduction="10000"/>
          </a:bodyPr>
          <a:lstStyle/>
          <a:p>
            <a:r>
              <a:rPr lang="es-EC" b="1" dirty="0">
                <a:solidFill>
                  <a:schemeClr val="tx2"/>
                </a:solidFill>
              </a:rPr>
              <a:t>El Industrialismo</a:t>
            </a:r>
            <a:r>
              <a:rPr lang="es-EC" dirty="0">
                <a:solidFill>
                  <a:schemeClr val="tx2"/>
                </a:solidFill>
              </a:rPr>
              <a:t> aumentó exponencialmente nuestra captura de energía</a:t>
            </a:r>
          </a:p>
          <a:p>
            <a:r>
              <a:rPr lang="es-EC" dirty="0">
                <a:solidFill>
                  <a:schemeClr val="tx2"/>
                </a:solidFill>
              </a:rPr>
              <a:t>Permitió un incremento significativo en la población humana</a:t>
            </a:r>
          </a:p>
          <a:p>
            <a:r>
              <a:rPr lang="es-EC" b="1" dirty="0">
                <a:solidFill>
                  <a:schemeClr val="tx2"/>
                </a:solidFill>
              </a:rPr>
              <a:t>El consumismo</a:t>
            </a:r>
            <a:r>
              <a:rPr lang="es-EC" dirty="0">
                <a:solidFill>
                  <a:schemeClr val="tx2"/>
                </a:solidFill>
              </a:rPr>
              <a:t> produjo un aumento en la cantidad de los recursos naturales utilizados</a:t>
            </a:r>
          </a:p>
          <a:p>
            <a:r>
              <a:rPr lang="es-EC" dirty="0">
                <a:solidFill>
                  <a:schemeClr val="tx2"/>
                </a:solidFill>
              </a:rPr>
              <a:t>Hay una aceleración en los procesos de modificación biofísica e de cambio cultural</a:t>
            </a:r>
          </a:p>
          <a:p>
            <a:r>
              <a:rPr lang="es-EC" dirty="0">
                <a:solidFill>
                  <a:schemeClr val="tx2"/>
                </a:solidFill>
              </a:rPr>
              <a:t>Provocó grandes impactos ambientales negativos</a:t>
            </a:r>
          </a:p>
          <a:p>
            <a:endParaRPr lang="es-EC" dirty="0">
              <a:solidFill>
                <a:schemeClr val="tx2"/>
              </a:solidFill>
            </a:endParaRPr>
          </a:p>
          <a:p>
            <a:endParaRPr lang="es-EC" dirty="0">
              <a:solidFill>
                <a:schemeClr val="tx2"/>
              </a:solidFill>
            </a:endParaRPr>
          </a:p>
          <a:p>
            <a:endParaRPr lang="es-EC" dirty="0">
              <a:solidFill>
                <a:schemeClr val="tx2"/>
              </a:solidFill>
            </a:endParaRPr>
          </a:p>
          <a:p>
            <a:endParaRPr lang="es-EC" dirty="0">
              <a:solidFill>
                <a:schemeClr val="tx2"/>
              </a:solidFill>
            </a:endParaRPr>
          </a:p>
          <a:p>
            <a:endParaRPr lang="es-EC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291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8668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C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 impactos antrópicos </a:t>
            </a:r>
            <a:br>
              <a:rPr lang="es-EC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C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nivel global</a:t>
            </a:r>
            <a:endParaRPr lang="es-EC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05000"/>
            <a:ext cx="6553200" cy="4495800"/>
          </a:xfrm>
        </p:spPr>
        <p:txBody>
          <a:bodyPr>
            <a:noAutofit/>
          </a:bodyPr>
          <a:lstStyle/>
          <a:p>
            <a:r>
              <a:rPr lang="es-EC" dirty="0">
                <a:solidFill>
                  <a:schemeClr val="tx2"/>
                </a:solidFill>
              </a:rPr>
              <a:t>Sobrecalentamiento global</a:t>
            </a:r>
          </a:p>
          <a:p>
            <a:r>
              <a:rPr lang="es-EC" dirty="0">
                <a:solidFill>
                  <a:schemeClr val="tx2"/>
                </a:solidFill>
              </a:rPr>
              <a:t>Descongelo del los glaciales</a:t>
            </a:r>
          </a:p>
          <a:p>
            <a:r>
              <a:rPr lang="es-EC" dirty="0">
                <a:solidFill>
                  <a:schemeClr val="tx2"/>
                </a:solidFill>
              </a:rPr>
              <a:t>Acidificación de los océanos</a:t>
            </a:r>
          </a:p>
          <a:p>
            <a:r>
              <a:rPr lang="es-EC" dirty="0">
                <a:solidFill>
                  <a:schemeClr val="tx2"/>
                </a:solidFill>
              </a:rPr>
              <a:t>Deterioración de la capa de ozono</a:t>
            </a:r>
          </a:p>
          <a:p>
            <a:r>
              <a:rPr lang="es-EC" dirty="0">
                <a:solidFill>
                  <a:schemeClr val="tx2"/>
                </a:solidFill>
              </a:rPr>
              <a:t>Posibilidad de un “invierno nuclear”</a:t>
            </a:r>
          </a:p>
          <a:p>
            <a:r>
              <a:rPr lang="es-EC" dirty="0">
                <a:solidFill>
                  <a:schemeClr val="tx2"/>
                </a:solidFill>
              </a:rPr>
              <a:t>Sexta ola de extinciones</a:t>
            </a:r>
          </a:p>
          <a:p>
            <a:r>
              <a:rPr lang="es-EC" dirty="0">
                <a:solidFill>
                  <a:schemeClr val="tx2"/>
                </a:solidFill>
              </a:rPr>
              <a:t>Agotamiento de los estoques de petróleo e gas</a:t>
            </a:r>
          </a:p>
        </p:txBody>
      </p:sp>
    </p:spTree>
    <p:extLst>
      <p:ext uri="{BB962C8B-B14F-4D97-AF65-F5344CB8AC3E}">
        <p14:creationId xmlns:p14="http://schemas.microsoft.com/office/powerpoint/2010/main" val="854268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68400"/>
            <a:ext cx="88900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Rectangle 2"/>
          <p:cNvSpPr>
            <a:spLocks noChangeArrowheads="1"/>
          </p:cNvSpPr>
          <p:nvPr/>
        </p:nvSpPr>
        <p:spPr bwMode="auto">
          <a:xfrm>
            <a:off x="3094038" y="3244850"/>
            <a:ext cx="2955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pt-BR" b="1"/>
              <a:t>ORIGINAL FORESTS	</a:t>
            </a:r>
          </a:p>
        </p:txBody>
      </p:sp>
    </p:spTree>
    <p:extLst>
      <p:ext uri="{BB962C8B-B14F-4D97-AF65-F5344CB8AC3E}">
        <p14:creationId xmlns:p14="http://schemas.microsoft.com/office/powerpoint/2010/main" val="817383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68400"/>
            <a:ext cx="88900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Rectangle 2"/>
          <p:cNvSpPr>
            <a:spLocks noChangeArrowheads="1"/>
          </p:cNvSpPr>
          <p:nvPr/>
        </p:nvSpPr>
        <p:spPr bwMode="auto">
          <a:xfrm>
            <a:off x="3094038" y="3244850"/>
            <a:ext cx="2955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pt-BR" b="1"/>
              <a:t>TODAY'S FORESTS	</a:t>
            </a:r>
          </a:p>
        </p:txBody>
      </p:sp>
    </p:spTree>
    <p:extLst>
      <p:ext uri="{BB962C8B-B14F-4D97-AF65-F5344CB8AC3E}">
        <p14:creationId xmlns:p14="http://schemas.microsoft.com/office/powerpoint/2010/main" val="1115147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8CE3FF-8A31-4CD5-AEEA-AAE029D97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53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1808</TotalTime>
  <Words>528</Words>
  <Application>Microsoft Office PowerPoint</Application>
  <PresentationFormat>On-screen Show (4:3)</PresentationFormat>
  <Paragraphs>93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ＭＳ Ｐゴシック</vt:lpstr>
      <vt:lpstr>Arial</vt:lpstr>
      <vt:lpstr>Calibri</vt:lpstr>
      <vt:lpstr>Gill Sans MT</vt:lpstr>
      <vt:lpstr>Times New Roman</vt:lpstr>
      <vt:lpstr>Verdana</vt:lpstr>
      <vt:lpstr>Wingdings 2</vt:lpstr>
      <vt:lpstr>Solstice</vt:lpstr>
      <vt:lpstr>La Bioética en el Antropoceno:  Las nuevas responsabilidades de los seres humanos</vt:lpstr>
      <vt:lpstr>El Antropoceno</vt:lpstr>
      <vt:lpstr>PowerPoint Presentation</vt:lpstr>
      <vt:lpstr>El Antropoceno</vt:lpstr>
      <vt:lpstr>¿Como llegamos al Antropoceno?</vt:lpstr>
      <vt:lpstr>Los impactos antrópicos  a nivel global</vt:lpstr>
      <vt:lpstr>PowerPoint Presentation</vt:lpstr>
      <vt:lpstr>PowerPoint Presentation</vt:lpstr>
      <vt:lpstr>PowerPoint Presentation</vt:lpstr>
      <vt:lpstr>Los consecuencias del Antropoceno </vt:lpstr>
      <vt:lpstr>Las consecuencias del Antropoceno</vt:lpstr>
      <vt:lpstr>Nuestras responsabilidades  frente al Antropoceno</vt:lpstr>
      <vt:lpstr>Nuestras responsabilidades  frente al Antropoceno</vt:lpstr>
      <vt:lpstr>Nuestras responsabilidades  frente al Antropoceno</vt:lpstr>
      <vt:lpstr>Desafíos para el futuro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Crisis ambiental</dc:title>
  <dc:creator>paulelittle</dc:creator>
  <cp:lastModifiedBy>Paul Little</cp:lastModifiedBy>
  <cp:revision>120</cp:revision>
  <cp:lastPrinted>2015-10-24T04:24:39Z</cp:lastPrinted>
  <dcterms:created xsi:type="dcterms:W3CDTF">2015-08-19T23:18:40Z</dcterms:created>
  <dcterms:modified xsi:type="dcterms:W3CDTF">2018-10-10T19:35:21Z</dcterms:modified>
</cp:coreProperties>
</file>